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2" r:id="rId3"/>
    <p:sldId id="289" r:id="rId4"/>
    <p:sldId id="304" r:id="rId5"/>
    <p:sldId id="265" r:id="rId6"/>
    <p:sldId id="268" r:id="rId7"/>
    <p:sldId id="272" r:id="rId8"/>
    <p:sldId id="282" r:id="rId9"/>
    <p:sldId id="307" r:id="rId10"/>
    <p:sldId id="305" r:id="rId11"/>
    <p:sldId id="298" r:id="rId12"/>
    <p:sldId id="284" r:id="rId13"/>
    <p:sldId id="266" r:id="rId14"/>
    <p:sldId id="308" r:id="rId15"/>
    <p:sldId id="309" r:id="rId16"/>
    <p:sldId id="276" r:id="rId17"/>
    <p:sldId id="306" r:id="rId18"/>
  </p:sldIdLst>
  <p:sldSz cx="12192000" cy="6858000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CCCC"/>
    <a:srgbClr val="7F7F7F"/>
    <a:srgbClr val="C00000"/>
    <a:srgbClr val="F2F2F2"/>
    <a:srgbClr val="D9D9D9"/>
    <a:srgbClr val="BF9000"/>
    <a:srgbClr val="B7B6B6"/>
    <a:srgbClr val="E8E7E6"/>
    <a:srgbClr val="B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50" autoAdjust="0"/>
    <p:restoredTop sz="94660"/>
  </p:normalViewPr>
  <p:slideViewPr>
    <p:cSldViewPr snapToGrid="0">
      <p:cViewPr varScale="1">
        <p:scale>
          <a:sx n="61" d="100"/>
          <a:sy n="61" d="100"/>
        </p:scale>
        <p:origin x="999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E855-CB00-476C-B432-329BEAF4EF1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4174-6AAF-46E4-8AF6-39D1D1DF3C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99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2A956-0649-4B11-B59D-BCD68659DC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42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7" descr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9550400" y="4267200"/>
            <a:ext cx="2641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2pPr>
            <a:lvl3pPr>
              <a:defRPr sz="24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3pPr>
            <a:lvl4pPr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4pPr>
            <a:lvl5pPr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5pPr>
            <a:lvl6pPr eaLnBrk="0" fontAlgn="base" hangingPunct="0"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6pPr>
            <a:lvl7pPr eaLnBrk="0" fontAlgn="base" hangingPunct="0"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7pPr>
            <a:lvl8pPr eaLnBrk="0" fontAlgn="base" hangingPunct="0"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8pPr>
            <a:lvl9pPr eaLnBrk="0" fontAlgn="base" hangingPunct="0"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8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77000"/>
            <a:ext cx="28448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62ECD-8861-405F-90C2-545A3FC9411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矩形 3"/>
          <p:cNvSpPr/>
          <p:nvPr userDrawn="1"/>
        </p:nvSpPr>
        <p:spPr>
          <a:xfrm>
            <a:off x="8483367" y="95955"/>
            <a:ext cx="3683211" cy="504056"/>
          </a:xfrm>
          <a:prstGeom prst="rect">
            <a:avLst/>
          </a:prstGeom>
          <a:solidFill>
            <a:srgbClr val="E9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17" y="125082"/>
            <a:ext cx="3053542" cy="4458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/>
          <a:srcRect r="108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Picture 2" descr="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8786366" y="66828"/>
            <a:ext cx="2956193" cy="474929"/>
          </a:xfrm>
          <a:prstGeom prst="rect">
            <a:avLst/>
          </a:prstGeom>
          <a:solidFill>
            <a:srgbClr val="E8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59" y="175819"/>
            <a:ext cx="2340000" cy="344327"/>
          </a:xfrm>
          <a:prstGeom prst="rect">
            <a:avLst/>
          </a:prstGeom>
        </p:spPr>
      </p:pic>
      <p:sp>
        <p:nvSpPr>
          <p:cNvPr id="13" name="灯片编号占位符 2"/>
          <p:cNvSpPr txBox="1">
            <a:spLocks/>
          </p:cNvSpPr>
          <p:nvPr userDrawn="1"/>
        </p:nvSpPr>
        <p:spPr>
          <a:xfrm>
            <a:off x="304800" y="6468867"/>
            <a:ext cx="1268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5355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9688877-60CE-4532-AC17-79AE92AF6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34" r="58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5" t="77816" r="43274" b="8250"/>
          <a:stretch/>
        </p:blipFill>
        <p:spPr bwMode="auto">
          <a:xfrm>
            <a:off x="10677239" y="446768"/>
            <a:ext cx="988132" cy="84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标题 4"/>
          <p:cNvSpPr txBox="1">
            <a:spLocks/>
          </p:cNvSpPr>
          <p:nvPr userDrawn="1"/>
        </p:nvSpPr>
        <p:spPr bwMode="auto">
          <a:xfrm>
            <a:off x="673101" y="1988840"/>
            <a:ext cx="1084579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600" b="0" i="1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微软雅黑" panose="020B0503020204020204" pitchFamily="34" charset="-122"/>
                <a:cs typeface="+mj-cs"/>
              </a:rPr>
              <a:t>汇报完毕，感谢聆听！</a:t>
            </a:r>
            <a:endParaRPr kumimoji="0" lang="zh-CN" altLang="en-US" sz="32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990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73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6446;&#24422;\2014-%20&#19996;&#39118;&#20154;&#24037;&#25104;&#26412;&#24037;&#20316;\&#31119;&#21033;&#21830;&#20445;&#39033;&#30446;\2021\2022&#24180;&#39033;&#30446;&#26041;&#26696;\&#38376;&#35786;+&#20303;&#38498;1116.xlsx!&#26803;&#29702;1&#27425;!%5b&#38376;&#35786;+&#20303;&#38498;1116.xlsx%5d&#26803;&#29702;1&#27425;%20&#22270;&#34920;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02740" y="2084293"/>
            <a:ext cx="9684621" cy="988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</a:pPr>
            <a:r>
              <a:rPr lang="zh-CN" altLang="en-US" sz="4400" b="1" dirty="0" smtClean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补充</a:t>
            </a:r>
            <a:r>
              <a:rPr lang="zh-CN" altLang="en-US" sz="4400" b="1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医疗保险待遇衔接</a:t>
            </a:r>
            <a:r>
              <a:rPr lang="zh-CN" altLang="en-US" sz="4400" b="1" dirty="0" smtClean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方案</a:t>
            </a:r>
            <a:endParaRPr lang="zh-CN" altLang="en-US" sz="4400" b="1" dirty="0">
              <a:solidFill>
                <a:prstClr val="black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5" t="77816" r="43274" b="8250"/>
          <a:stretch/>
        </p:blipFill>
        <p:spPr bwMode="auto">
          <a:xfrm>
            <a:off x="346505" y="365214"/>
            <a:ext cx="1405576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8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28151" y="120218"/>
            <a:ext cx="57594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三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、待遇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衔接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方案</a:t>
            </a:r>
            <a:endParaRPr lang="zh-CN" altLang="en-US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3331" y="782582"/>
            <a:ext cx="2547707" cy="252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/>
              <a:t>移交前后医疗待遇比较</a:t>
            </a:r>
            <a:endParaRPr lang="zh-CN" altLang="en-US" sz="1200" b="1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1246450" y="2346335"/>
          <a:ext cx="9720000" cy="397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工作表" r:id="rId3" imgW="7924800" imgH="3590770" progId="Excel.Sheet.12">
                  <p:link updateAutomatic="1"/>
                </p:oleObj>
              </mc:Choice>
              <mc:Fallback>
                <p:oleObj name="工作表" r:id="rId3" imgW="7924800" imgH="3590770" progId="Excel.Sheet.12">
                  <p:link updateAutomatic="1"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6450" y="2346335"/>
                        <a:ext cx="9720000" cy="3970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670747" y="2004347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000000"/>
                </a:solidFill>
                <a:latin typeface="+mj-ea"/>
              </a:rPr>
              <a:t>移交前后的医疗保障综合待遇比较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41682" y="1135308"/>
            <a:ext cx="11520000" cy="7540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9388" indent="-1793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移交后的医疗费用赔付平均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  <a:ea typeface="+mj-ea"/>
              </a:rPr>
              <a:t>水平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0" lang="en-US" altLang="zh-CN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&gt; 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移交前的医疗费用赔付平均水平</a:t>
            </a:r>
            <a:endParaRPr kumimoji="0" lang="en-US" altLang="zh-CN" sz="11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179388" indent="-1793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100" b="1" dirty="0" smtClean="0">
                <a:solidFill>
                  <a:srgbClr val="000000"/>
                </a:solidFill>
                <a:latin typeface="+mj-ea"/>
                <a:ea typeface="+mj-ea"/>
              </a:rPr>
              <a:t>医疗费用</a:t>
            </a:r>
            <a:r>
              <a:rPr lang="en-US" altLang="zh-CN" sz="1100" b="1" dirty="0" smtClean="0">
                <a:solidFill>
                  <a:srgbClr val="000000"/>
                </a:solidFill>
                <a:latin typeface="+mj-ea"/>
                <a:ea typeface="+mj-ea"/>
              </a:rPr>
              <a:t>1.5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  <a:ea typeface="+mj-ea"/>
              </a:rPr>
              <a:t>万元以上的，</a:t>
            </a:r>
            <a:r>
              <a:rPr lang="zh-CN" altLang="en-US" sz="1100" b="1" dirty="0">
                <a:solidFill>
                  <a:srgbClr val="000000"/>
                </a:solidFill>
                <a:latin typeface="+mj-ea"/>
              </a:rPr>
              <a:t>移交后的医疗费用赔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</a:rPr>
              <a:t>付水平 </a:t>
            </a:r>
            <a:r>
              <a:rPr lang="en-US" altLang="zh-CN" sz="1100" b="1" dirty="0">
                <a:solidFill>
                  <a:srgbClr val="000000"/>
                </a:solidFill>
                <a:latin typeface="+mj-ea"/>
              </a:rPr>
              <a:t>&gt; 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</a:rPr>
              <a:t>（移交</a:t>
            </a:r>
            <a:r>
              <a:rPr lang="zh-CN" altLang="en-US" sz="1100" b="1" dirty="0">
                <a:solidFill>
                  <a:srgbClr val="000000"/>
                </a:solidFill>
                <a:latin typeface="+mj-ea"/>
              </a:rPr>
              <a:t>前的医疗费用赔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</a:rPr>
              <a:t>付水平</a:t>
            </a:r>
            <a:r>
              <a:rPr lang="en-US" altLang="zh-CN" sz="1100" b="1" dirty="0" smtClean="0">
                <a:solidFill>
                  <a:srgbClr val="000000"/>
                </a:solidFill>
                <a:latin typeface="+mj-ea"/>
              </a:rPr>
              <a:t>+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</a:rPr>
              <a:t>补充医保个账划入），即退休员工移交后个人待遇高于移交前（含个账划入）</a:t>
            </a:r>
            <a:endParaRPr lang="en-US" altLang="zh-CN" sz="1100" b="1" dirty="0">
              <a:solidFill>
                <a:srgbClr val="000000"/>
              </a:solidFill>
              <a:latin typeface="+mj-ea"/>
            </a:endParaRPr>
          </a:p>
          <a:p>
            <a:pPr marL="179388" indent="-1793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医疗费用</a:t>
            </a:r>
            <a:r>
              <a:rPr kumimoji="0" lang="en-US" altLang="zh-CN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3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万元以上的，移交后的医疗费用赔付水平 </a:t>
            </a:r>
            <a:r>
              <a:rPr lang="en-US" altLang="zh-CN" sz="1100" b="1" dirty="0" smtClean="0">
                <a:solidFill>
                  <a:srgbClr val="000000"/>
                </a:solidFill>
                <a:latin typeface="+mj-ea"/>
                <a:ea typeface="+mj-ea"/>
              </a:rPr>
              <a:t>&gt; 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  <a:ea typeface="+mj-ea"/>
              </a:rPr>
              <a:t>（</a:t>
            </a:r>
            <a:r>
              <a:rPr lang="zh-CN" altLang="en-US" sz="1100" b="1" dirty="0">
                <a:solidFill>
                  <a:srgbClr val="000000"/>
                </a:solidFill>
                <a:latin typeface="+mj-ea"/>
              </a:rPr>
              <a:t>移交前的医疗费用赔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</a:rPr>
              <a:t>付水平</a:t>
            </a:r>
            <a:r>
              <a:rPr lang="en-US" altLang="zh-CN" sz="1100" b="1" dirty="0" smtClean="0">
                <a:solidFill>
                  <a:srgbClr val="000000"/>
                </a:solidFill>
                <a:latin typeface="+mj-ea"/>
              </a:rPr>
              <a:t>+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</a:rPr>
              <a:t>基本医保个账划入</a:t>
            </a:r>
            <a:r>
              <a:rPr lang="en-US" altLang="zh-CN" sz="1100" b="1" dirty="0" smtClean="0">
                <a:solidFill>
                  <a:srgbClr val="000000"/>
                </a:solidFill>
                <a:latin typeface="+mj-ea"/>
              </a:rPr>
              <a:t>+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</a:rPr>
              <a:t>补充</a:t>
            </a:r>
            <a:r>
              <a:rPr lang="zh-CN" altLang="en-US" sz="1100" b="1" dirty="0">
                <a:solidFill>
                  <a:srgbClr val="000000"/>
                </a:solidFill>
                <a:latin typeface="+mj-ea"/>
              </a:rPr>
              <a:t>医保个账划入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  <a:ea typeface="+mj-ea"/>
              </a:rPr>
              <a:t>），即在职员工移交后个人待遇高于移交前（含个账划入）</a:t>
            </a:r>
            <a:endParaRPr kumimoji="0" lang="en-US" altLang="zh-CN" sz="11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784764" y="3006436"/>
            <a:ext cx="13855" cy="22305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671458" y="3006436"/>
            <a:ext cx="13855" cy="22305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387450" y="2692523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000000"/>
                </a:solidFill>
                <a:latin typeface="+mj-ea"/>
              </a:rPr>
              <a:t>退休员工</a:t>
            </a:r>
            <a:endParaRPr lang="zh-CN" altLang="en-US" sz="1200" dirty="0"/>
          </a:p>
        </p:txBody>
      </p:sp>
      <p:sp>
        <p:nvSpPr>
          <p:cNvPr id="21" name="矩形 20"/>
          <p:cNvSpPr/>
          <p:nvPr/>
        </p:nvSpPr>
        <p:spPr>
          <a:xfrm>
            <a:off x="3285203" y="2692523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000000"/>
                </a:solidFill>
                <a:latin typeface="+mj-ea"/>
              </a:rPr>
              <a:t>在职</a:t>
            </a:r>
            <a:r>
              <a:rPr lang="zh-CN" altLang="en-US" sz="1200" b="1" dirty="0" smtClean="0">
                <a:solidFill>
                  <a:srgbClr val="000000"/>
                </a:solidFill>
                <a:latin typeface="+mj-ea"/>
              </a:rPr>
              <a:t>员工</a:t>
            </a:r>
            <a:endParaRPr lang="zh-CN" altLang="en-US" sz="1200" dirty="0"/>
          </a:p>
        </p:txBody>
      </p:sp>
      <p:sp>
        <p:nvSpPr>
          <p:cNvPr id="3" name="矩形 2"/>
          <p:cNvSpPr/>
          <p:nvPr/>
        </p:nvSpPr>
        <p:spPr>
          <a:xfrm>
            <a:off x="8404492" y="6346771"/>
            <a:ext cx="2547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000000"/>
                </a:solidFill>
                <a:latin typeface="+mn-ea"/>
              </a:rPr>
              <a:t>基于</a:t>
            </a:r>
            <a:r>
              <a:rPr lang="en-US" altLang="zh-CN" sz="1200" dirty="0" smtClean="0">
                <a:solidFill>
                  <a:srgbClr val="000000"/>
                </a:solidFill>
                <a:latin typeface="+mn-ea"/>
              </a:rPr>
              <a:t>2019-2020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医</a:t>
            </a:r>
            <a:r>
              <a:rPr lang="zh-CN" altLang="en-US" sz="1200" dirty="0" smtClean="0">
                <a:solidFill>
                  <a:srgbClr val="000000"/>
                </a:solidFill>
                <a:latin typeface="+mn-ea"/>
              </a:rPr>
              <a:t>保年度数据测算</a:t>
            </a:r>
            <a:endParaRPr lang="zh-CN" altLang="en-US" sz="1200" dirty="0">
              <a:latin typeface="+mn-ea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3239669" y="117836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0 w 3123406"/>
              <a:gd name="connsiteY5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364864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5475269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6613263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09506" y="214968"/>
            <a:ext cx="875560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设计原则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49362" y="214968"/>
            <a:ext cx="87556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方案内容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09420" y="214968"/>
            <a:ext cx="87556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方案测算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19825" y="214968"/>
            <a:ext cx="101662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4.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风险及对策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42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45903" y="785929"/>
            <a:ext cx="11541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400" b="1" dirty="0" smtClean="0">
                <a:latin typeface="+mn-ea"/>
              </a:rPr>
              <a:t>1</a:t>
            </a:r>
            <a:r>
              <a:rPr lang="zh-CN" altLang="en-US" sz="1400" b="1" dirty="0" smtClean="0">
                <a:latin typeface="+mn-ea"/>
              </a:rPr>
              <a:t>、总体医疗报销待遇提高，报销比例从</a:t>
            </a:r>
            <a:r>
              <a:rPr lang="en-US" altLang="zh-CN" sz="1400" b="1" dirty="0" smtClean="0">
                <a:latin typeface="+mn-ea"/>
              </a:rPr>
              <a:t>69%</a:t>
            </a:r>
            <a:r>
              <a:rPr lang="zh-CN" altLang="en-US" sz="1400" b="1" dirty="0" smtClean="0">
                <a:latin typeface="+mn-ea"/>
              </a:rPr>
              <a:t>提高至</a:t>
            </a:r>
            <a:r>
              <a:rPr lang="en-US" altLang="zh-CN" sz="1400" b="1" dirty="0" smtClean="0">
                <a:latin typeface="+mn-ea"/>
              </a:rPr>
              <a:t>78%</a:t>
            </a:r>
            <a:r>
              <a:rPr lang="zh-CN" altLang="en-US" sz="1400" b="1" dirty="0" smtClean="0">
                <a:latin typeface="+mn-ea"/>
              </a:rPr>
              <a:t>。其中，</a:t>
            </a:r>
            <a:r>
              <a:rPr lang="zh-CN" altLang="en-US" sz="1400" b="1" dirty="0">
                <a:latin typeface="+mn-ea"/>
              </a:rPr>
              <a:t>就医</a:t>
            </a:r>
            <a:r>
              <a:rPr lang="zh-CN" altLang="en-US" sz="1400" b="1" dirty="0" smtClean="0">
                <a:latin typeface="+mn-ea"/>
              </a:rPr>
              <a:t>待遇提高</a:t>
            </a:r>
            <a:r>
              <a:rPr lang="en-US" altLang="zh-CN" sz="1400" b="1" dirty="0" smtClean="0">
                <a:latin typeface="+mn-ea"/>
              </a:rPr>
              <a:t>40531</a:t>
            </a:r>
            <a:r>
              <a:rPr lang="zh-CN" altLang="en-US" sz="1400" b="1" dirty="0" smtClean="0">
                <a:latin typeface="+mn-ea"/>
              </a:rPr>
              <a:t>人，占比</a:t>
            </a:r>
            <a:r>
              <a:rPr lang="en-US" altLang="zh-CN" sz="1400" b="1" dirty="0" smtClean="0">
                <a:latin typeface="+mn-ea"/>
              </a:rPr>
              <a:t>89%</a:t>
            </a:r>
            <a:r>
              <a:rPr lang="zh-CN" altLang="en-US" sz="1400" b="1" dirty="0" smtClean="0">
                <a:latin typeface="+mn-ea"/>
              </a:rPr>
              <a:t>；就医待遇降低</a:t>
            </a:r>
            <a:r>
              <a:rPr lang="en-US" altLang="zh-CN" sz="1400" b="1" dirty="0" smtClean="0">
                <a:latin typeface="+mn-ea"/>
              </a:rPr>
              <a:t>5034</a:t>
            </a:r>
            <a:r>
              <a:rPr lang="zh-CN" altLang="en-US" sz="1400" b="1" dirty="0" smtClean="0">
                <a:latin typeface="+mn-ea"/>
              </a:rPr>
              <a:t>人，占比</a:t>
            </a:r>
            <a:r>
              <a:rPr lang="en-US" altLang="zh-CN" sz="1400" b="1" dirty="0" smtClean="0">
                <a:latin typeface="+mn-ea"/>
              </a:rPr>
              <a:t>11%</a:t>
            </a:r>
            <a:r>
              <a:rPr lang="zh-CN" altLang="en-US" sz="1400" b="1" dirty="0" smtClean="0">
                <a:latin typeface="+mn-ea"/>
              </a:rPr>
              <a:t>。</a:t>
            </a:r>
            <a:endParaRPr lang="en-US" altLang="zh-CN" sz="1400" b="1" dirty="0" smtClean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en-US" altLang="zh-CN" sz="1400" b="1" dirty="0">
                <a:latin typeface="+mn-ea"/>
              </a:rPr>
              <a:t> </a:t>
            </a:r>
            <a:r>
              <a:rPr lang="en-US" altLang="zh-CN" sz="1400" b="1" dirty="0" smtClean="0">
                <a:latin typeface="+mn-ea"/>
              </a:rPr>
              <a:t>    </a:t>
            </a:r>
            <a:r>
              <a:rPr lang="zh-CN" altLang="en-US" sz="1400" b="1" dirty="0" smtClean="0">
                <a:latin typeface="+mn-ea"/>
              </a:rPr>
              <a:t>就医待遇降低原因：</a:t>
            </a:r>
            <a:endParaRPr lang="en-US" altLang="zh-CN" sz="1400" b="1" dirty="0" smtClean="0">
              <a:latin typeface="+mn-ea"/>
            </a:endParaRPr>
          </a:p>
          <a:p>
            <a:pPr marL="449263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+mn-ea"/>
              </a:rPr>
              <a:t>职工医疗费用金额因素，国家倡导医疗基金向重病、大病倾斜，受基本医保起付线提高影响，低费用段待遇会发生待遇降低情况；</a:t>
            </a:r>
            <a:endParaRPr lang="en-US" altLang="zh-CN" sz="1400" dirty="0" smtClean="0">
              <a:latin typeface="+mn-ea"/>
            </a:endParaRPr>
          </a:p>
          <a:p>
            <a:pPr marL="449263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+mn-ea"/>
              </a:rPr>
              <a:t>职工就医行为习惯因素，国家倡导分级诊疗，医疗机构级别越高赔付比例越低，因此部属三级医院就诊会发生待遇降低情况。</a:t>
            </a:r>
            <a:endParaRPr lang="en-US" altLang="zh-CN" sz="1400" dirty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en-US" altLang="zh-CN" sz="1400" b="1" dirty="0" smtClean="0">
                <a:latin typeface="+mn-ea"/>
              </a:rPr>
              <a:t>2</a:t>
            </a:r>
            <a:r>
              <a:rPr lang="zh-CN" altLang="en-US" sz="1400" b="1" dirty="0" smtClean="0">
                <a:latin typeface="+mn-ea"/>
              </a:rPr>
              <a:t>、因取消基本医保个账划</a:t>
            </a:r>
            <a:r>
              <a:rPr lang="zh-CN" altLang="en-US" sz="1400" b="1" dirty="0">
                <a:latin typeface="+mn-ea"/>
              </a:rPr>
              <a:t>入，未就医群体（主要为在职员工）后</a:t>
            </a:r>
            <a:r>
              <a:rPr lang="zh-CN" altLang="en-US" sz="1400" b="1" dirty="0" smtClean="0">
                <a:latin typeface="+mn-ea"/>
              </a:rPr>
              <a:t>待遇普遍下降，人均</a:t>
            </a:r>
            <a:r>
              <a:rPr lang="en-US" altLang="zh-CN" sz="1400" b="1" dirty="0" smtClean="0">
                <a:latin typeface="+mn-ea"/>
              </a:rPr>
              <a:t>2400</a:t>
            </a:r>
            <a:r>
              <a:rPr lang="zh-CN" altLang="en-US" sz="1400" b="1" dirty="0" smtClean="0">
                <a:latin typeface="+mn-ea"/>
              </a:rPr>
              <a:t>元，最高</a:t>
            </a:r>
            <a:r>
              <a:rPr lang="en-US" altLang="zh-CN" sz="1400" b="1" dirty="0" smtClean="0">
                <a:latin typeface="+mn-ea"/>
              </a:rPr>
              <a:t>14054</a:t>
            </a:r>
            <a:r>
              <a:rPr lang="zh-CN" altLang="en-US" sz="1400" b="1" dirty="0" smtClean="0">
                <a:latin typeface="+mn-ea"/>
              </a:rPr>
              <a:t>元。</a:t>
            </a:r>
            <a:endParaRPr lang="en-US" altLang="zh-CN" sz="1400" b="1" dirty="0" smtClean="0">
              <a:latin typeface="+mn-ea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28151" y="120218"/>
            <a:ext cx="57594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三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、待遇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衔接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方案</a:t>
            </a:r>
            <a:endParaRPr lang="zh-CN" altLang="en-US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23302"/>
              </p:ext>
            </p:extLst>
          </p:nvPr>
        </p:nvGraphicFramePr>
        <p:xfrm>
          <a:off x="1050435" y="2350441"/>
          <a:ext cx="9504000" cy="4054320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162960837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57996401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47935585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8781148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67852702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46805385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85547697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48741200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85326568"/>
                    </a:ext>
                  </a:extLst>
                </a:gridCol>
              </a:tblGrid>
              <a:tr h="252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年度就医费用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段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（元）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人数分布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（人）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人数占比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报销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比例（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latin typeface="+mn-ea"/>
                          <a:ea typeface="+mn-ea"/>
                        </a:rPr>
                        <a:t>待遇降低情况</a:t>
                      </a:r>
                      <a:endParaRPr lang="zh-CN" altLang="en-US" sz="1200" b="1" dirty="0">
                        <a:latin typeface="+mn-ea"/>
                        <a:ea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37990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移交前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移交后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降低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（人）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降低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额度（元）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332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最大值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最小值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平均值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5209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未就医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71,349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71,349 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14,054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514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2,400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4165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0-1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28,124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5630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8,951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1,042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6563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-3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3,158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2,149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395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-4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1,460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1,399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643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-5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3,283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1,060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034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-6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2,441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49527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-7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1,692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088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-8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3,442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1,319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8916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-9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2,844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2,058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2585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-10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3,963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2,062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0743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万以上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1,099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5,458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2,301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105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合计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116,914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5,458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049467"/>
                  </a:ext>
                </a:extLst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7533059" y="3134594"/>
            <a:ext cx="3024000" cy="238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3239669" y="117836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0 w 3123406"/>
              <a:gd name="connsiteY5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364864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5475269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6613263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09506" y="214968"/>
            <a:ext cx="875560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设计原则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49362" y="214968"/>
            <a:ext cx="87556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方案内容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809420" y="214968"/>
            <a:ext cx="87556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方案测算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19825" y="214968"/>
            <a:ext cx="101662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4.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风险及对策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51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328151" y="120218"/>
            <a:ext cx="57594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三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、待遇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衔接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方案</a:t>
            </a:r>
            <a:endParaRPr lang="zh-CN" altLang="en-US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31363" y="790787"/>
            <a:ext cx="1251256" cy="412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类别</a:t>
            </a:r>
          </a:p>
        </p:txBody>
      </p:sp>
      <p:sp>
        <p:nvSpPr>
          <p:cNvPr id="53" name="矩形 52"/>
          <p:cNvSpPr/>
          <p:nvPr/>
        </p:nvSpPr>
        <p:spPr>
          <a:xfrm>
            <a:off x="1468940" y="790787"/>
            <a:ext cx="3816000" cy="412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</a:rPr>
              <a:t>风险内容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409598" y="790787"/>
            <a:ext cx="4356000" cy="412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</a:rPr>
              <a:t>对策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34153" y="1289868"/>
            <a:ext cx="1248466" cy="2139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</a:rPr>
              <a:t>基金风险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468940" y="2706353"/>
            <a:ext cx="3816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zh-CN" altLang="en-US" sz="1200" b="1" dirty="0" smtClean="0">
                <a:solidFill>
                  <a:schemeClr val="tx1"/>
                </a:solidFill>
                <a:latin typeface="+mn-ea"/>
              </a:rPr>
              <a:t>职工积极就医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：补充医保服务质量提升后，员工就医需求释放</a:t>
            </a:r>
            <a:endParaRPr lang="en-US" altLang="zh-CN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409598" y="2706354"/>
            <a:ext cx="4356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员工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医疗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支出的合理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增长，尽力在项目内消化，必要时动用基金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节余</a:t>
            </a:r>
            <a:endParaRPr lang="en-US" altLang="zh-CN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加强补充医保基金理财收入</a:t>
            </a:r>
            <a:endParaRPr lang="zh-CN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468940" y="1289868"/>
            <a:ext cx="3816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zh-CN" altLang="en-US" sz="1200" b="1" dirty="0" smtClean="0">
                <a:solidFill>
                  <a:schemeClr val="tx1"/>
                </a:solidFill>
                <a:latin typeface="+mn-ea"/>
              </a:rPr>
              <a:t>参保职工老龄化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：补充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医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保参保单位的抚养比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/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平均年龄的劣化风险</a:t>
            </a:r>
            <a:endParaRPr lang="en-US" altLang="zh-CN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409598" y="1289868"/>
            <a:ext cx="4356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①吸收东风下属的非补充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医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保参保单位，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提高平台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覆盖率</a:t>
            </a:r>
            <a:endParaRPr lang="en-US" altLang="zh-CN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zh-CN" sz="1200" dirty="0" smtClean="0">
                <a:solidFill>
                  <a:schemeClr val="tx1"/>
                </a:solidFill>
                <a:latin typeface="+mn-ea"/>
              </a:rPr>
              <a:t>②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适时提高补充医保缴费比例</a:t>
            </a:r>
            <a:endParaRPr lang="zh-CN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468940" y="1890110"/>
            <a:ext cx="3816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zh-CN" altLang="en-US" sz="1200" b="1" dirty="0" smtClean="0">
                <a:solidFill>
                  <a:schemeClr val="tx1"/>
                </a:solidFill>
                <a:latin typeface="+mn-ea"/>
              </a:rPr>
              <a:t>骗保</a:t>
            </a:r>
            <a:r>
              <a:rPr lang="en-US" altLang="zh-CN" sz="1200" b="1" dirty="0" smtClean="0">
                <a:solidFill>
                  <a:schemeClr val="tx1"/>
                </a:solidFill>
                <a:latin typeface="+mn-ea"/>
              </a:rPr>
              <a:t>/</a:t>
            </a:r>
            <a:r>
              <a:rPr lang="zh-CN" altLang="en-US" sz="1200" b="1" dirty="0" smtClean="0">
                <a:solidFill>
                  <a:schemeClr val="tx1"/>
                </a:solidFill>
                <a:latin typeface="+mn-ea"/>
              </a:rPr>
              <a:t>过度医疗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</a:rPr>
              <a:t>风险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：医保基金“跑冒滴漏”，职工就医“小病大治”</a:t>
            </a:r>
            <a:endParaRPr lang="en-US" altLang="zh-CN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409598" y="1890110"/>
            <a:ext cx="4356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①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督促省医保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局对就医诊疗加强监督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管理</a:t>
            </a:r>
            <a:endParaRPr lang="en-US" altLang="zh-CN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②在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重点医院建立“看门人”制度、”红黄牌”制度，规范医院诊疗行为</a:t>
            </a:r>
          </a:p>
        </p:txBody>
      </p:sp>
      <p:sp>
        <p:nvSpPr>
          <p:cNvPr id="62" name="矩形 61"/>
          <p:cNvSpPr/>
          <p:nvPr/>
        </p:nvSpPr>
        <p:spPr>
          <a:xfrm>
            <a:off x="9842463" y="790787"/>
            <a:ext cx="2160000" cy="412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责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任单位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842463" y="2706354"/>
            <a:ext cx="21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人事共享服务中心、财务控制部</a:t>
            </a:r>
            <a:endParaRPr lang="zh-CN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842463" y="1289868"/>
            <a:ext cx="2160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人力资源部、人事共享服务中心</a:t>
            </a:r>
            <a:endParaRPr lang="zh-CN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9842463" y="1890110"/>
            <a:ext cx="21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人力资源部，保险机构</a:t>
            </a:r>
            <a:endParaRPr lang="zh-CN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3239669" y="117836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0 w 3123406"/>
              <a:gd name="connsiteY5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4364864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5475269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6613263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409506" y="214968"/>
            <a:ext cx="875560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设计原则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649362" y="214968"/>
            <a:ext cx="87556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方案内容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809420" y="214968"/>
            <a:ext cx="87556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方案测算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919825" y="214968"/>
            <a:ext cx="101662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4.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风险及对策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4153" y="3567826"/>
            <a:ext cx="1251256" cy="27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</a:rPr>
              <a:t>稳定风险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98920" y="3567827"/>
            <a:ext cx="3816000" cy="108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1</a:t>
            </a:r>
            <a:r>
              <a:rPr lang="zh-CN" altLang="en-US" sz="1200" dirty="0" smtClean="0">
                <a:solidFill>
                  <a:schemeClr val="tx1"/>
                </a:solidFill>
              </a:rPr>
              <a:t>、</a:t>
            </a:r>
            <a:r>
              <a:rPr lang="zh-CN" altLang="en-US" sz="1200" b="1" dirty="0" smtClean="0">
                <a:solidFill>
                  <a:schemeClr val="tx1"/>
                </a:solidFill>
              </a:rPr>
              <a:t>退休人员个账风险</a:t>
            </a:r>
            <a:r>
              <a:rPr lang="zh-CN" altLang="en-US" sz="1200" dirty="0" smtClean="0">
                <a:solidFill>
                  <a:schemeClr val="tx1"/>
                </a:solidFill>
              </a:rPr>
              <a:t>：停止退休员工补充医保个人账户划入的延续风险，包括员工诉求沟通、网络负面舆情、国家部委信访</a:t>
            </a:r>
            <a:r>
              <a:rPr lang="en-US" altLang="zh-CN" sz="1200" dirty="0" smtClean="0">
                <a:solidFill>
                  <a:schemeClr val="tx1"/>
                </a:solidFill>
              </a:rPr>
              <a:t>/</a:t>
            </a:r>
            <a:r>
              <a:rPr lang="zh-CN" altLang="en-US" sz="1200" dirty="0" smtClean="0">
                <a:solidFill>
                  <a:schemeClr val="tx1"/>
                </a:solidFill>
              </a:rPr>
              <a:t>上访等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409598" y="3567827"/>
            <a:ext cx="4356000" cy="108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200" dirty="0">
                <a:solidFill>
                  <a:schemeClr val="tx1"/>
                </a:solidFill>
              </a:rPr>
              <a:t>通过</a:t>
            </a:r>
            <a:r>
              <a:rPr lang="zh-CN" altLang="en-US" sz="1200" dirty="0" smtClean="0">
                <a:solidFill>
                  <a:schemeClr val="tx1"/>
                </a:solidFill>
              </a:rPr>
              <a:t>建言献策问卷调查、员工信函有问必答、反馈意见照单全收、发现问题立行立改、约谈保险公司积极整改等，建立退休人员正向沟通机制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200" dirty="0" smtClean="0">
                <a:solidFill>
                  <a:schemeClr val="tx1"/>
                </a:solidFill>
              </a:rPr>
              <a:t>扩大宣传渠道，做到互联网、手机短信、微信等平台全覆盖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200" dirty="0" smtClean="0">
                <a:solidFill>
                  <a:schemeClr val="tx1"/>
                </a:solidFill>
              </a:rPr>
              <a:t>建立</a:t>
            </a:r>
            <a:r>
              <a:rPr lang="zh-CN" altLang="en-US" sz="1200" dirty="0">
                <a:solidFill>
                  <a:schemeClr val="tx1"/>
                </a:solidFill>
              </a:rPr>
              <a:t>稳控工作专班，加强组织领导，层层压实</a:t>
            </a:r>
            <a:r>
              <a:rPr lang="zh-CN" altLang="en-US" sz="1200" dirty="0" smtClean="0">
                <a:solidFill>
                  <a:schemeClr val="tx1"/>
                </a:solidFill>
              </a:rPr>
              <a:t>责任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498920" y="5367826"/>
            <a:ext cx="3816000" cy="93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3</a:t>
            </a:r>
            <a:r>
              <a:rPr lang="zh-CN" altLang="en-US" sz="1200" dirty="0" smtClean="0">
                <a:solidFill>
                  <a:schemeClr val="tx1"/>
                </a:solidFill>
              </a:rPr>
              <a:t>、</a:t>
            </a:r>
            <a:r>
              <a:rPr lang="zh-CN" altLang="en-US" sz="1200" b="1" dirty="0" smtClean="0">
                <a:solidFill>
                  <a:schemeClr val="tx1"/>
                </a:solidFill>
              </a:rPr>
              <a:t>退休人员沟通渠道</a:t>
            </a:r>
            <a:r>
              <a:rPr lang="zh-CN" altLang="en-US" sz="1200" dirty="0" smtClean="0">
                <a:solidFill>
                  <a:schemeClr val="tx1"/>
                </a:solidFill>
              </a:rPr>
              <a:t>：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</a:rPr>
              <a:t>公司</a:t>
            </a:r>
            <a:r>
              <a:rPr lang="zh-CN" altLang="en-US" sz="1200" dirty="0">
                <a:solidFill>
                  <a:schemeClr val="tx1"/>
                </a:solidFill>
                <a:latin typeface="+mj-ea"/>
              </a:rPr>
              <a:t>决策和民主协商程序中，缺少听取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</a:rPr>
              <a:t>退休人员意见</a:t>
            </a:r>
            <a:r>
              <a:rPr lang="zh-CN" altLang="en-US" sz="1200" dirty="0">
                <a:solidFill>
                  <a:schemeClr val="tx1"/>
                </a:solidFill>
                <a:latin typeface="+mj-ea"/>
              </a:rPr>
              <a:t>建议的渠道和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</a:rPr>
              <a:t>方式；</a:t>
            </a:r>
            <a:r>
              <a:rPr lang="zh-CN" altLang="en-US" sz="1200" dirty="0" smtClean="0">
                <a:solidFill>
                  <a:schemeClr val="tx1"/>
                </a:solidFill>
              </a:rPr>
              <a:t>退休人员信息</a:t>
            </a:r>
            <a:r>
              <a:rPr lang="zh-CN" altLang="en-US" sz="1200" dirty="0">
                <a:solidFill>
                  <a:schemeClr val="tx1"/>
                </a:solidFill>
              </a:rPr>
              <a:t>获取渠道比较单一，不能及时了解省直医保政策变化点</a:t>
            </a:r>
          </a:p>
        </p:txBody>
      </p:sp>
      <p:sp>
        <p:nvSpPr>
          <p:cNvPr id="45" name="矩形 44"/>
          <p:cNvSpPr/>
          <p:nvPr/>
        </p:nvSpPr>
        <p:spPr>
          <a:xfrm>
            <a:off x="5409598" y="4719826"/>
            <a:ext cx="4356000" cy="57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</a:rPr>
              <a:t>与工会协同，做好在职员工的政策宣传和培训</a:t>
            </a:r>
          </a:p>
        </p:txBody>
      </p:sp>
      <p:sp>
        <p:nvSpPr>
          <p:cNvPr id="51" name="矩形 50"/>
          <p:cNvSpPr/>
          <p:nvPr/>
        </p:nvSpPr>
        <p:spPr>
          <a:xfrm>
            <a:off x="5409598" y="5367826"/>
            <a:ext cx="4356000" cy="93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</a:rPr>
              <a:t>与</a:t>
            </a:r>
            <a:r>
              <a:rPr lang="zh-CN" altLang="en-US" sz="1200" dirty="0">
                <a:solidFill>
                  <a:schemeClr val="tx1"/>
                </a:solidFill>
                <a:latin typeface="+mj-ea"/>
              </a:rPr>
              <a:t>工会沟通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</a:rPr>
              <a:t>，采取</a:t>
            </a:r>
            <a:r>
              <a:rPr lang="zh-CN" altLang="en-US" sz="1200" dirty="0">
                <a:solidFill>
                  <a:schemeClr val="tx1"/>
                </a:solidFill>
                <a:latin typeface="+mj-ea"/>
              </a:rPr>
              <a:t>适当形式听取退休员工意见建议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</a:rPr>
              <a:t>搭建</a:t>
            </a:r>
            <a:r>
              <a:rPr lang="zh-CN" altLang="en-US" sz="1200" dirty="0">
                <a:solidFill>
                  <a:schemeClr val="tx1"/>
                </a:solidFill>
                <a:latin typeface="+mj-ea"/>
              </a:rPr>
              <a:t>退休人员网格群，加强宣传服务</a:t>
            </a:r>
          </a:p>
        </p:txBody>
      </p:sp>
      <p:sp>
        <p:nvSpPr>
          <p:cNvPr id="67" name="矩形 66"/>
          <p:cNvSpPr/>
          <p:nvPr/>
        </p:nvSpPr>
        <p:spPr>
          <a:xfrm>
            <a:off x="1498920" y="4719826"/>
            <a:ext cx="3816000" cy="57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/>
                </a:solidFill>
                <a:latin typeface="+mj-ea"/>
              </a:rPr>
              <a:t>2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</a:rPr>
              <a:t>、</a:t>
            </a:r>
            <a:r>
              <a:rPr lang="zh-CN" altLang="en-US" sz="1200" b="1" dirty="0" smtClean="0">
                <a:solidFill>
                  <a:schemeClr val="tx1"/>
                </a:solidFill>
                <a:latin typeface="+mj-ea"/>
              </a:rPr>
              <a:t>在职员工个账风险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</a:rPr>
              <a:t>：医保属地化后，停止在职员工基本医保个账划入的风险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842466" y="3567827"/>
            <a:ext cx="2160000" cy="108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</a:rPr>
              <a:t>人事共享服务中心、公司办、党工部、区域管理中心、主体责任单位</a:t>
            </a:r>
          </a:p>
        </p:txBody>
      </p:sp>
      <p:sp>
        <p:nvSpPr>
          <p:cNvPr id="69" name="矩形 68"/>
          <p:cNvSpPr/>
          <p:nvPr/>
        </p:nvSpPr>
        <p:spPr>
          <a:xfrm>
            <a:off x="9842466" y="4719826"/>
            <a:ext cx="2160000" cy="57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tx1"/>
                </a:solidFill>
              </a:rPr>
              <a:t>人事共享服务中心、工会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842466" y="5367826"/>
            <a:ext cx="2160000" cy="93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+mj-ea"/>
              </a:rPr>
              <a:t>人事共享服务中心、</a:t>
            </a:r>
            <a:r>
              <a:rPr lang="zh-CN" altLang="en-US" sz="1200" dirty="0">
                <a:solidFill>
                  <a:schemeClr val="tx1"/>
                </a:solidFill>
              </a:rPr>
              <a:t>工会、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</a:rPr>
              <a:t>区域管理中心</a:t>
            </a:r>
            <a:endParaRPr lang="zh-CN" altLang="en-US" sz="1200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2004" y="704744"/>
            <a:ext cx="12179996" cy="5688000"/>
            <a:chOff x="12004" y="704744"/>
            <a:chExt cx="12179996" cy="5688000"/>
          </a:xfrm>
        </p:grpSpPr>
        <p:sp>
          <p:nvSpPr>
            <p:cNvPr id="46" name="矩形 45"/>
            <p:cNvSpPr/>
            <p:nvPr/>
          </p:nvSpPr>
          <p:spPr>
            <a:xfrm>
              <a:off x="12004" y="704744"/>
              <a:ext cx="12179996" cy="56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44304" y="764704"/>
              <a:ext cx="11520000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179388" indent="-179388">
                <a:buFont typeface="Wingdings" panose="05000000000000000000" pitchFamily="2" charset="2"/>
                <a:buChar char="Ø"/>
                <a:defRPr sz="1400" b="1">
                  <a:latin typeface="+mn-ea"/>
                </a:defRPr>
              </a:lvl1pPr>
            </a:lstStyle>
            <a:p>
              <a:r>
                <a:rPr lang="zh-CN" altLang="en-US" dirty="0" smtClean="0"/>
                <a:t>目前</a:t>
              </a:r>
              <a:r>
                <a:rPr lang="zh-CN" altLang="en-US" dirty="0"/>
                <a:t>公司补充医保覆盖范围内，抚养比（在职人数：退休人数）为</a:t>
              </a:r>
              <a:r>
                <a:rPr lang="en-US" altLang="zh-CN" dirty="0"/>
                <a:t>1:1.01</a:t>
              </a:r>
              <a:r>
                <a:rPr lang="zh-CN" altLang="en-US" dirty="0"/>
                <a:t>，且在职员工年龄结构老化，抚养比将持续劣化。</a:t>
              </a:r>
            </a:p>
          </p:txBody>
        </p:sp>
        <p:pic>
          <p:nvPicPr>
            <p:cNvPr id="48" name="图片 47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4" y="2005678"/>
              <a:ext cx="3960000" cy="2916000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5208" y="2005678"/>
              <a:ext cx="3960000" cy="2916000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18412" y="2005678"/>
              <a:ext cx="3960000" cy="2916000"/>
            </a:xfrm>
            <a:prstGeom prst="rect">
              <a:avLst/>
            </a:prstGeom>
          </p:spPr>
        </p:pic>
        <p:sp>
          <p:nvSpPr>
            <p:cNvPr id="72" name="矩形 71"/>
            <p:cNvSpPr/>
            <p:nvPr/>
          </p:nvSpPr>
          <p:spPr>
            <a:xfrm>
              <a:off x="615666" y="5183540"/>
              <a:ext cx="24288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2021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年实际抚养比：</a:t>
              </a: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1:1.01</a:t>
              </a:r>
              <a:endParaRPr lang="zh-CN" altLang="en-US" sz="1400" dirty="0"/>
            </a:p>
          </p:txBody>
        </p:sp>
        <p:sp>
          <p:nvSpPr>
            <p:cNvPr id="73" name="矩形 72"/>
            <p:cNvSpPr/>
            <p:nvPr/>
          </p:nvSpPr>
          <p:spPr>
            <a:xfrm>
              <a:off x="4718870" y="5183540"/>
              <a:ext cx="24288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2025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年预测抚养比：</a:t>
              </a: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1:1.16</a:t>
              </a:r>
              <a:endParaRPr lang="zh-CN" altLang="en-US" sz="1400" dirty="0"/>
            </a:p>
          </p:txBody>
        </p:sp>
        <p:sp>
          <p:nvSpPr>
            <p:cNvPr id="74" name="矩形 73"/>
            <p:cNvSpPr/>
            <p:nvPr/>
          </p:nvSpPr>
          <p:spPr>
            <a:xfrm>
              <a:off x="8822074" y="5183540"/>
              <a:ext cx="24288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2030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年预测抚养比：</a:t>
              </a: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1:1.76</a:t>
              </a:r>
              <a:endParaRPr lang="zh-CN" altLang="en-US" sz="1400" dirty="0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35208" y="1470273"/>
              <a:ext cx="11520000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FF0000"/>
                </a:buClr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2021-2030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年补充医保覆盖群体的抚养比变化趋势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2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639616" y="2852936"/>
            <a:ext cx="6911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ß"/>
              <a:defRPr sz="32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Þ"/>
              <a:defRPr sz="28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"/>
              <a:defRPr sz="24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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5400" b="1" dirty="0">
                <a:latin typeface="+mn-lt"/>
                <a:ea typeface="+mn-ea"/>
                <a:cs typeface="+mn-ea"/>
                <a:sym typeface="+mn-lt"/>
              </a:rPr>
              <a:t>汇 报 结 束</a:t>
            </a:r>
            <a:endParaRPr lang="en-US" altLang="zh-CN" sz="5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52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28150" y="120218"/>
            <a:ext cx="7005903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附件：国家政策要求</a:t>
            </a:r>
            <a:endParaRPr lang="zh-CN" altLang="en-US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5903" y="785929"/>
            <a:ext cx="1154129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b="1" dirty="0" smtClean="0">
                <a:latin typeface="+mn-ea"/>
              </a:rPr>
              <a:t>1</a:t>
            </a:r>
            <a:r>
              <a:rPr lang="zh-CN" altLang="en-US" sz="1400" b="1" dirty="0" smtClean="0">
                <a:latin typeface="+mn-ea"/>
              </a:rPr>
              <a:t>、补充医疗保险个人账户</a:t>
            </a:r>
            <a:endParaRPr lang="en-US" altLang="zh-CN" sz="1400" b="1" dirty="0" smtClean="0">
              <a:latin typeface="+mn-e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b="1" dirty="0" smtClean="0">
                <a:latin typeface="+mn-ea"/>
              </a:rPr>
              <a:t>国家相关政策要求：</a:t>
            </a:r>
            <a:endParaRPr lang="en-US" altLang="zh-CN" sz="1400" b="1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1400" b="1" dirty="0">
                <a:latin typeface="+mn-ea"/>
              </a:rPr>
              <a:t>财社</a:t>
            </a:r>
            <a:r>
              <a:rPr lang="en-US" altLang="zh-CN" sz="1400" b="1" dirty="0">
                <a:latin typeface="+mn-ea"/>
              </a:rPr>
              <a:t>[2002]18</a:t>
            </a:r>
            <a:r>
              <a:rPr lang="zh-CN" altLang="en-US" sz="1400" b="1" dirty="0" smtClean="0">
                <a:latin typeface="+mn-ea"/>
              </a:rPr>
              <a:t>号</a:t>
            </a:r>
            <a:r>
              <a:rPr lang="en-US" altLang="zh-CN" sz="1400" b="1" dirty="0" smtClean="0">
                <a:latin typeface="+mn-ea"/>
              </a:rPr>
              <a:t>《</a:t>
            </a:r>
            <a:r>
              <a:rPr lang="zh-CN" altLang="zh-CN" sz="1400" b="1" dirty="0"/>
              <a:t>财政部 劳动保障部关于企业补充医疗保险有关问题的通知</a:t>
            </a:r>
            <a:r>
              <a:rPr lang="en-US" altLang="zh-CN" sz="1400" b="1" dirty="0" smtClean="0">
                <a:latin typeface="+mn-ea"/>
              </a:rPr>
              <a:t>》</a:t>
            </a:r>
            <a:r>
              <a:rPr lang="zh-CN" altLang="en-US" sz="1400" dirty="0" smtClean="0">
                <a:latin typeface="+mn-ea"/>
              </a:rPr>
              <a:t>要求：企业</a:t>
            </a:r>
            <a:r>
              <a:rPr lang="zh-CN" altLang="en-US" sz="1400" dirty="0">
                <a:latin typeface="+mn-ea"/>
              </a:rPr>
              <a:t>补充医疗保险</a:t>
            </a:r>
            <a:r>
              <a:rPr lang="zh-CN" altLang="en-US" sz="1400" dirty="0" smtClean="0">
                <a:latin typeface="+mn-ea"/>
              </a:rPr>
              <a:t>资金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不得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划入</a:t>
            </a:r>
            <a:r>
              <a:rPr lang="zh-CN" altLang="en-US" sz="1400" dirty="0">
                <a:latin typeface="+mn-ea"/>
              </a:rPr>
              <a:t>基本医疗保险个人账户，也不得另行建立个人账户或变相用于职工其他方面的</a:t>
            </a:r>
            <a:r>
              <a:rPr lang="zh-CN" altLang="en-US" sz="1400" dirty="0" smtClean="0">
                <a:latin typeface="+mn-ea"/>
              </a:rPr>
              <a:t>开支</a:t>
            </a:r>
            <a:endParaRPr lang="en-US" altLang="zh-CN" sz="1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1400" b="1" dirty="0">
                <a:latin typeface="+mn-ea"/>
              </a:rPr>
              <a:t>鄂医保发</a:t>
            </a:r>
            <a:r>
              <a:rPr lang="en-US" altLang="zh-CN" sz="1400" b="1" dirty="0">
                <a:latin typeface="+mn-ea"/>
              </a:rPr>
              <a:t>[2021]50</a:t>
            </a:r>
            <a:r>
              <a:rPr lang="zh-CN" altLang="en-US" sz="1400" b="1" dirty="0" smtClean="0">
                <a:latin typeface="+mn-ea"/>
              </a:rPr>
              <a:t>号</a:t>
            </a:r>
            <a:r>
              <a:rPr lang="en-US" altLang="zh-CN" sz="1400" b="1" dirty="0" smtClean="0">
                <a:latin typeface="+mn-ea"/>
              </a:rPr>
              <a:t>《</a:t>
            </a:r>
            <a:r>
              <a:rPr lang="zh-CN" altLang="en-US" sz="1400" b="1" dirty="0" smtClean="0">
                <a:latin typeface="+mn-ea"/>
              </a:rPr>
              <a:t>在</a:t>
            </a:r>
            <a:r>
              <a:rPr lang="zh-CN" altLang="en-US" sz="1400" b="1" dirty="0">
                <a:latin typeface="+mn-ea"/>
              </a:rPr>
              <a:t>鄂中央企业和单位建立补充医疗保险制度的指导意见（试行</a:t>
            </a:r>
            <a:r>
              <a:rPr lang="zh-CN" altLang="en-US" sz="1400" b="1" dirty="0" smtClean="0">
                <a:latin typeface="+mn-ea"/>
              </a:rPr>
              <a:t>）</a:t>
            </a:r>
            <a:r>
              <a:rPr lang="en-US" altLang="zh-CN" sz="1400" b="1" dirty="0" smtClean="0">
                <a:latin typeface="+mn-ea"/>
              </a:rPr>
              <a:t>》</a:t>
            </a:r>
            <a:r>
              <a:rPr lang="zh-CN" altLang="en-US" sz="1400" dirty="0" smtClean="0">
                <a:latin typeface="+mn-ea"/>
              </a:rPr>
              <a:t>要求：</a:t>
            </a:r>
            <a:r>
              <a:rPr lang="zh-CN" altLang="en-US" sz="1400" dirty="0">
                <a:latin typeface="+mn-ea"/>
              </a:rPr>
              <a:t>企业补充医疗保险资金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不得划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入</a:t>
            </a:r>
            <a:r>
              <a:rPr lang="zh-CN" altLang="en-US" sz="1400" dirty="0" smtClean="0">
                <a:latin typeface="+mn-ea"/>
              </a:rPr>
              <a:t>参保人员的个人账户</a:t>
            </a:r>
            <a:r>
              <a:rPr lang="zh-CN" altLang="en-US" sz="1400" dirty="0">
                <a:latin typeface="+mn-ea"/>
              </a:rPr>
              <a:t>，也不得另行建立个人账户或变相用于职工其他方面的</a:t>
            </a:r>
            <a:r>
              <a:rPr lang="zh-CN" altLang="en-US" sz="1400" dirty="0" smtClean="0">
                <a:latin typeface="+mn-ea"/>
              </a:rPr>
              <a:t>开支</a:t>
            </a:r>
            <a:endParaRPr lang="en-US" altLang="zh-CN" sz="1400" dirty="0" smtClean="0"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5903" y="3304305"/>
            <a:ext cx="115412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b="1" dirty="0" smtClean="0">
                <a:latin typeface="+mn-ea"/>
              </a:rPr>
              <a:t>2</a:t>
            </a:r>
            <a:r>
              <a:rPr lang="zh-CN" altLang="en-US" sz="1400" b="1" dirty="0" smtClean="0">
                <a:latin typeface="+mn-ea"/>
              </a:rPr>
              <a:t>、基本医疗保险个人账户</a:t>
            </a:r>
            <a:endParaRPr lang="en-US" altLang="zh-CN" sz="1400" b="1" dirty="0" smtClean="0">
              <a:latin typeface="+mn-e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b="1" dirty="0">
                <a:latin typeface="+mn-ea"/>
              </a:rPr>
              <a:t>国家相关政策要求：</a:t>
            </a:r>
            <a:endParaRPr lang="en-US" altLang="zh-CN" sz="1400" b="1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1400" b="1" dirty="0">
                <a:latin typeface="+mn-ea"/>
              </a:rPr>
              <a:t>国办发</a:t>
            </a:r>
            <a:r>
              <a:rPr lang="en-US" altLang="zh-CN" sz="1400" b="1" dirty="0">
                <a:latin typeface="+mn-ea"/>
              </a:rPr>
              <a:t>〔2021〕14</a:t>
            </a:r>
            <a:r>
              <a:rPr lang="zh-CN" altLang="en-US" sz="1400" b="1" dirty="0" smtClean="0">
                <a:latin typeface="+mn-ea"/>
              </a:rPr>
              <a:t>号</a:t>
            </a:r>
            <a:r>
              <a:rPr lang="en-US" altLang="zh-CN" sz="1400" b="1" dirty="0" smtClean="0">
                <a:latin typeface="+mn-ea"/>
              </a:rPr>
              <a:t>《</a:t>
            </a:r>
            <a:r>
              <a:rPr lang="zh-CN" altLang="en-US" sz="1400" b="1" dirty="0" smtClean="0">
                <a:latin typeface="+mn-ea"/>
              </a:rPr>
              <a:t>国务院办公厅</a:t>
            </a:r>
            <a:r>
              <a:rPr lang="zh-CN" altLang="en-US" sz="1400" b="1" dirty="0">
                <a:latin typeface="+mn-ea"/>
              </a:rPr>
              <a:t>关于建立健全职工基本医疗保险门诊共济保障机制的指导</a:t>
            </a:r>
            <a:r>
              <a:rPr lang="zh-CN" altLang="en-US" sz="1400" b="1" dirty="0" smtClean="0">
                <a:latin typeface="+mn-ea"/>
              </a:rPr>
              <a:t>意见</a:t>
            </a:r>
            <a:r>
              <a:rPr lang="en-US" altLang="zh-CN" sz="1400" b="1" dirty="0">
                <a:latin typeface="+mn-ea"/>
              </a:rPr>
              <a:t>》</a:t>
            </a:r>
            <a:r>
              <a:rPr lang="zh-CN" altLang="en-US" sz="1400" dirty="0" smtClean="0">
                <a:latin typeface="+mn-ea"/>
              </a:rPr>
              <a:t>要求：在职</a:t>
            </a:r>
            <a:r>
              <a:rPr lang="zh-CN" altLang="en-US" sz="1400" dirty="0">
                <a:latin typeface="+mn-ea"/>
              </a:rPr>
              <a:t>职工个人账户由个人缴纳的基本医疗保险费计入</a:t>
            </a:r>
            <a:r>
              <a:rPr lang="zh-CN" altLang="en-US" sz="1400" dirty="0" smtClean="0">
                <a:latin typeface="+mn-ea"/>
              </a:rPr>
              <a:t>，单位</a:t>
            </a:r>
            <a:r>
              <a:rPr lang="zh-CN" altLang="en-US" sz="1400" dirty="0">
                <a:latin typeface="+mn-ea"/>
              </a:rPr>
              <a:t>缴纳的基本医疗保险费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全部计入</a:t>
            </a:r>
            <a:r>
              <a:rPr lang="zh-CN" altLang="en-US" sz="1400" dirty="0">
                <a:latin typeface="+mn-ea"/>
              </a:rPr>
              <a:t>统筹基金；退休人员个人账户原则上由统筹基金按定额划入，划入额度逐步调整</a:t>
            </a:r>
            <a:r>
              <a:rPr lang="zh-CN" altLang="en-US" sz="1400" dirty="0" smtClean="0">
                <a:latin typeface="+mn-ea"/>
              </a:rPr>
              <a:t>到统筹地区当年基本</a:t>
            </a:r>
            <a:r>
              <a:rPr lang="zh-CN" altLang="en-US" sz="1400" dirty="0">
                <a:latin typeface="+mn-ea"/>
              </a:rPr>
              <a:t>养老金平均水平的</a:t>
            </a:r>
            <a:r>
              <a:rPr lang="en-US" altLang="zh-CN" sz="1400" dirty="0">
                <a:latin typeface="+mn-ea"/>
              </a:rPr>
              <a:t>2%</a:t>
            </a:r>
            <a:r>
              <a:rPr lang="zh-CN" altLang="en-US" sz="1400" dirty="0">
                <a:latin typeface="+mn-ea"/>
              </a:rPr>
              <a:t>左右</a:t>
            </a:r>
            <a:r>
              <a:rPr lang="zh-CN" altLang="en-US" sz="1400" dirty="0" smtClean="0">
                <a:latin typeface="+mn-ea"/>
              </a:rPr>
              <a:t>。</a:t>
            </a:r>
            <a:r>
              <a:rPr lang="en-US" altLang="zh-CN" sz="1400" dirty="0" smtClean="0">
                <a:latin typeface="+mn-ea"/>
              </a:rPr>
              <a:t>3</a:t>
            </a:r>
            <a:r>
              <a:rPr lang="zh-CN" altLang="en-US" sz="1400" dirty="0" smtClean="0">
                <a:latin typeface="+mn-ea"/>
              </a:rPr>
              <a:t>年过渡，</a:t>
            </a:r>
            <a:r>
              <a:rPr lang="zh-CN" altLang="en-US" sz="1400" dirty="0">
                <a:latin typeface="+mn-ea"/>
              </a:rPr>
              <a:t>逐步实现改革</a:t>
            </a:r>
            <a:r>
              <a:rPr lang="zh-CN" altLang="en-US" sz="1400" dirty="0" smtClean="0">
                <a:latin typeface="+mn-ea"/>
              </a:rPr>
              <a:t>目标。</a:t>
            </a:r>
            <a:endParaRPr lang="en-US" altLang="zh-CN" sz="1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1400" b="1" dirty="0">
                <a:latin typeface="+mn-ea"/>
              </a:rPr>
              <a:t>鄂政办发</a:t>
            </a:r>
            <a:r>
              <a:rPr lang="en-US" altLang="zh-CN" sz="1400" b="1" dirty="0">
                <a:latin typeface="+mn-ea"/>
              </a:rPr>
              <a:t>〔2021〕26</a:t>
            </a:r>
            <a:r>
              <a:rPr lang="zh-CN" altLang="en-US" sz="1400" b="1" dirty="0" smtClean="0">
                <a:latin typeface="+mn-ea"/>
              </a:rPr>
              <a:t>号</a:t>
            </a:r>
            <a:r>
              <a:rPr lang="en-US" altLang="zh-CN" sz="1400" b="1" dirty="0" smtClean="0">
                <a:latin typeface="+mn-ea"/>
              </a:rPr>
              <a:t>《</a:t>
            </a:r>
            <a:r>
              <a:rPr lang="zh-CN" altLang="en-US" sz="1400" b="1" dirty="0" smtClean="0">
                <a:latin typeface="+mn-ea"/>
              </a:rPr>
              <a:t>在</a:t>
            </a:r>
            <a:r>
              <a:rPr lang="zh-CN" altLang="en-US" sz="1400" b="1" dirty="0">
                <a:latin typeface="+mn-ea"/>
              </a:rPr>
              <a:t>鄂中央企业和单位职工医疗保险实施办法（试行</a:t>
            </a:r>
            <a:r>
              <a:rPr lang="zh-CN" altLang="en-US" sz="1400" b="1" dirty="0" smtClean="0">
                <a:latin typeface="+mn-ea"/>
              </a:rPr>
              <a:t>）</a:t>
            </a:r>
            <a:r>
              <a:rPr lang="en-US" altLang="zh-CN" sz="1400" b="1" dirty="0" smtClean="0">
                <a:latin typeface="+mn-ea"/>
              </a:rPr>
              <a:t>》</a:t>
            </a:r>
            <a:r>
              <a:rPr lang="zh-CN" altLang="en-US" sz="1400" dirty="0" smtClean="0">
                <a:latin typeface="+mn-ea"/>
              </a:rPr>
              <a:t>要求：职工缴纳的基本医疗保险费划入个人账户，退休人员按每人每年</a:t>
            </a:r>
            <a:r>
              <a:rPr lang="en-US" altLang="zh-CN" sz="1400" dirty="0" smtClean="0">
                <a:latin typeface="+mn-ea"/>
              </a:rPr>
              <a:t>2400</a:t>
            </a:r>
            <a:r>
              <a:rPr lang="zh-CN" altLang="en-US" sz="1400" dirty="0" smtClean="0">
                <a:latin typeface="+mn-ea"/>
              </a:rPr>
              <a:t>元标准配置个人账户；用人单位缴纳的基本医疗保险费扣除划入退休人员个人账户金额后，</a:t>
            </a:r>
            <a:r>
              <a:rPr lang="zh-CN" altLang="en-US" sz="1400" b="1" dirty="0" smtClean="0">
                <a:solidFill>
                  <a:srgbClr val="FF0000"/>
                </a:solidFill>
                <a:latin typeface="+mn-ea"/>
              </a:rPr>
              <a:t>剩余部分</a:t>
            </a:r>
            <a:r>
              <a:rPr lang="zh-CN" altLang="en-US" sz="1400" dirty="0" smtClean="0">
                <a:latin typeface="+mn-ea"/>
              </a:rPr>
              <a:t>作为基本医疗保险统筹基金。</a:t>
            </a:r>
            <a:endParaRPr lang="en-US" altLang="zh-CN" sz="1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35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28150" y="120218"/>
            <a:ext cx="7005903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附件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：公司爱心工程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00458"/>
              </p:ext>
            </p:extLst>
          </p:nvPr>
        </p:nvGraphicFramePr>
        <p:xfrm>
          <a:off x="1062182" y="996747"/>
          <a:ext cx="10080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222339761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583429925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71917823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救助对象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救助条件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救助率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救助金额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653428"/>
                  </a:ext>
                </a:extLst>
              </a:tr>
              <a:tr h="1296000">
                <a:tc rowSpan="5"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湖北省境内的劳动关系、工会关系、医疗保险关系均在东风公司或东风公司全资、控股单位的，医疗年度自愿参加公司“爱心工程”捐款的在职员工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职工本人身患癌症等重大疾病，在一个医疗年度内，个人住院支付医疗费用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元及以上的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(5000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元，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20%</a:t>
                      </a:r>
                    </a:p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[1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[3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[5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[7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60%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730942"/>
                  </a:ext>
                </a:extLst>
              </a:tr>
              <a:tr h="1080000"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职工的未成年子女、丧失劳动能力的子女身患癌症等重大疾病，在一个医疗年度内，个人住院支付医疗费用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元及以上，造成职工家庭生活发生重大困难的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自付医药费的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20%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，最高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51644"/>
                  </a:ext>
                </a:extLst>
              </a:tr>
              <a:tr h="1080000"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职工家庭因火灾等重大意外灾害的直接经济损失，造成家庭生活特别困难的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，救助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元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(2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，救助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元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(3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，救助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元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(4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∞)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，最高救助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919714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职工本人工伤死亡和在交通事故中死亡的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一次性救助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401482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职工本人患病突然死亡，无自付医药费或自付医药费低于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元的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一次性救助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251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7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28150" y="120218"/>
            <a:ext cx="7005903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附件：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未来保障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模式和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运行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机制建议</a:t>
            </a:r>
            <a:endParaRPr lang="zh-CN" altLang="en-US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36631" y="2875993"/>
            <a:ext cx="9346587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rPr>
              <a:t>三方运行机制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09219" y="3305110"/>
            <a:ext cx="25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出资监管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71933" y="3297522"/>
            <a:ext cx="25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协调跟踪</a:t>
            </a:r>
          </a:p>
        </p:txBody>
      </p:sp>
      <p:sp>
        <p:nvSpPr>
          <p:cNvPr id="6" name="矩形 5"/>
          <p:cNvSpPr/>
          <p:nvPr/>
        </p:nvSpPr>
        <p:spPr>
          <a:xfrm>
            <a:off x="1909219" y="3674559"/>
            <a:ext cx="2520000" cy="183127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65113" indent="-265113">
              <a:spcAft>
                <a:spcPts val="60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、选择保险公司，购买服务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265113" indent="-265113">
              <a:spcAft>
                <a:spcPts val="60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、优化服务体系，协调各方提供便捷服务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265113" indent="-265113">
              <a:spcAft>
                <a:spcPts val="60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、扩展公司保障的单位范围，优化抚养比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265113" indent="-265113">
              <a:spcAft>
                <a:spcPts val="60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、协助并支持保险公司针对医疗行为的管理工作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7219" y="3666971"/>
            <a:ext cx="2520000" cy="269304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65113" indent="-265113">
              <a:spcAft>
                <a:spcPts val="60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、提供优质产品，满足公司和员工需求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265113" indent="-265113">
              <a:spcAft>
                <a:spcPts val="60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、建立“红黄牌”管理机制，规范员工就医行为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265113" indent="-265113">
              <a:spcAft>
                <a:spcPts val="60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、在重点医院建立“看门人”，提供就医服务、规范医院诊疗行为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265113" indent="-265113">
              <a:spcAft>
                <a:spcPts val="60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、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提供线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线下理赔服务，并针对重病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大病提供就医绿通服务，如住院垫付、专家接诊、快速赔付等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1933" y="3666971"/>
            <a:ext cx="2520000" cy="124649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65113" indent="-265113">
              <a:spcAft>
                <a:spcPts val="60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、提供健康管理服务，实现“早预防、早干预、早发现、早治疗”</a:t>
            </a:r>
          </a:p>
          <a:p>
            <a:pPr marL="265113" indent="-265113">
              <a:spcAft>
                <a:spcPts val="60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、跟踪服务满意度，定期评价、输出优化建议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77219" y="3297522"/>
            <a:ext cx="25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赔付服务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20094" y="1396775"/>
            <a:ext cx="25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基本</a:t>
            </a:r>
            <a:r>
              <a:rPr lang="en-US" altLang="zh-CN" sz="14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大病医疗保险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71933" y="1396775"/>
            <a:ext cx="25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个人健康医疗险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20094" y="1766224"/>
            <a:ext cx="2520000" cy="60016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国家</a:t>
            </a: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强制</a:t>
            </a:r>
            <a:endParaRPr lang="en-US" altLang="zh-CN" sz="1400" b="1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保障覆盖面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较大，保障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水平适中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46681" y="1766224"/>
            <a:ext cx="2520000" cy="60016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企业自主</a:t>
            </a:r>
            <a:endParaRPr lang="en-US" altLang="zh-CN" sz="1400" b="1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在职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退休全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生命周期保障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71933" y="1766224"/>
            <a:ext cx="2520000" cy="103105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企业议价，个人自愿</a:t>
            </a:r>
            <a:endParaRPr lang="en-US" altLang="zh-CN" sz="1400" b="1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满足个性化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需求，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包括：税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优健康险、终身重疾险、大额住院医疗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险等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1423219" y="857638"/>
            <a:ext cx="9360000" cy="36000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rPr>
              <a:t>人身保障三支柱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36632" y="1304744"/>
            <a:ext cx="360000" cy="1440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rPr>
              <a:t>第一支柱</a:t>
            </a:r>
          </a:p>
        </p:txBody>
      </p:sp>
      <p:sp>
        <p:nvSpPr>
          <p:cNvPr id="17" name="矩形 16"/>
          <p:cNvSpPr/>
          <p:nvPr/>
        </p:nvSpPr>
        <p:spPr>
          <a:xfrm>
            <a:off x="4663219" y="1304746"/>
            <a:ext cx="360000" cy="1440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rPr>
              <a:t>第二支柱</a:t>
            </a:r>
          </a:p>
        </p:txBody>
      </p:sp>
      <p:sp>
        <p:nvSpPr>
          <p:cNvPr id="18" name="矩形 17"/>
          <p:cNvSpPr/>
          <p:nvPr/>
        </p:nvSpPr>
        <p:spPr>
          <a:xfrm>
            <a:off x="7903219" y="1304746"/>
            <a:ext cx="360000" cy="1440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rPr>
              <a:t>第三支柱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46681" y="1396775"/>
            <a:ext cx="25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商业人身保险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36632" y="3366532"/>
            <a:ext cx="360000" cy="2880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rPr>
              <a:t>公司</a:t>
            </a:r>
          </a:p>
        </p:txBody>
      </p:sp>
      <p:sp>
        <p:nvSpPr>
          <p:cNvPr id="21" name="矩形 20"/>
          <p:cNvSpPr/>
          <p:nvPr/>
        </p:nvSpPr>
        <p:spPr>
          <a:xfrm>
            <a:off x="4663219" y="3366534"/>
            <a:ext cx="360000" cy="2880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rPr>
              <a:t>保险公司</a:t>
            </a:r>
          </a:p>
        </p:txBody>
      </p:sp>
      <p:sp>
        <p:nvSpPr>
          <p:cNvPr id="22" name="矩形 21"/>
          <p:cNvSpPr/>
          <p:nvPr/>
        </p:nvSpPr>
        <p:spPr>
          <a:xfrm>
            <a:off x="7903219" y="3366534"/>
            <a:ext cx="360000" cy="2880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rPr>
              <a:t>第三方</a:t>
            </a:r>
          </a:p>
        </p:txBody>
      </p:sp>
    </p:spTree>
    <p:extLst>
      <p:ext uri="{BB962C8B-B14F-4D97-AF65-F5344CB8AC3E}">
        <p14:creationId xmlns:p14="http://schemas.microsoft.com/office/powerpoint/2010/main" val="11787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34544"/>
              </p:ext>
            </p:extLst>
          </p:nvPr>
        </p:nvGraphicFramePr>
        <p:xfrm>
          <a:off x="281354" y="1426372"/>
          <a:ext cx="11490137" cy="3744000"/>
        </p:xfrm>
        <a:graphic>
          <a:graphicData uri="http://schemas.openxmlformats.org/drawingml/2006/table">
            <a:tbl>
              <a:tblPr/>
              <a:tblGrid>
                <a:gridCol w="726137">
                  <a:extLst>
                    <a:ext uri="{9D8B030D-6E8A-4147-A177-3AD203B41FA5}">
                      <a16:colId xmlns:a16="http://schemas.microsoft.com/office/drawing/2014/main" val="260379824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35074794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03539742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497885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4691122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3565478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1996341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1142395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1064857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72363957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0335485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41141805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25353576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186782152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序号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就医类型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在职状态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医疗费用</a:t>
                      </a:r>
                      <a:b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（元）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赔付金额（元）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个人账户划入金额变化（元）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含补充医保个账划入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含基本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补充医保个账划入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73081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移交前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移交后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增额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基本医保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补充医保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小计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前后待遇差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待遇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是否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前后待遇差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待遇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是否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7456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未就医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在职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-6,523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-372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-6,895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-372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降低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-6,895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降低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784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未就医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退休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-1,650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-2,554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-4,204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-2,554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降低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-4,204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降低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7583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普通门诊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在职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1,621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1,057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-6,482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-420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-6,902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-580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降低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-7,062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降低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1492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普通门诊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退休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11,410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8,041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-1,318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-1,096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62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特殊门诊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退休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27,108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21,324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23,353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2,028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-2,028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-1,897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维持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7555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特殊门诊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在职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78,596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51,835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60,295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8,460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-4,322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-4,460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8,322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3744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住院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退休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39,274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29,323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34,459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5,137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-2,174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-2,412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2,962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2,725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9468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住院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在职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331,365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288,273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317,232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28,959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-3,835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-432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-4,267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28,527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24,692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42397"/>
                  </a:ext>
                </a:extLst>
              </a:tr>
            </a:tbl>
          </a:graphicData>
        </a:graphic>
      </p:graphicFrame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28150" y="120218"/>
            <a:ext cx="7005903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附件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：典型病例的移交前后待遇比较</a:t>
            </a:r>
          </a:p>
        </p:txBody>
      </p:sp>
    </p:spTree>
    <p:extLst>
      <p:ext uri="{BB962C8B-B14F-4D97-AF65-F5344CB8AC3E}">
        <p14:creationId xmlns:p14="http://schemas.microsoft.com/office/powerpoint/2010/main" val="932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 flipH="1">
            <a:off x="309448" y="2522423"/>
            <a:ext cx="3187903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685800">
              <a:defRPr/>
            </a:pPr>
            <a:r>
              <a:rPr lang="zh-CN" altLang="en-US" sz="6000" b="1" kern="0" dirty="0" smtClean="0">
                <a:solidFill>
                  <a:srgbClr val="9A2222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6000" b="1" kern="0" dirty="0" smtClean="0">
              <a:solidFill>
                <a:srgbClr val="9A222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defTabSz="685800">
              <a:defRPr/>
            </a:pPr>
            <a:r>
              <a:rPr lang="en-US" altLang="ko-KR" sz="2800" b="1" kern="0" dirty="0" smtClean="0">
                <a:solidFill>
                  <a:srgbClr val="9A2222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en-US" altLang="ko-KR" sz="2000" kern="0" dirty="0">
              <a:solidFill>
                <a:srgbClr val="9A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742847" y="2484045"/>
            <a:ext cx="1845118" cy="534043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" fmla="*/ 0 w 1682088"/>
              <a:gd name="connsiteY0" fmla="*/ 519125 h 610565"/>
              <a:gd name="connsiteX1" fmla="*/ 0 w 1682088"/>
              <a:gd name="connsiteY1" fmla="*/ 0 h 610565"/>
              <a:gd name="connsiteX2" fmla="*/ 1682088 w 1682088"/>
              <a:gd name="connsiteY2" fmla="*/ 0 h 610565"/>
              <a:gd name="connsiteX3" fmla="*/ 1682088 w 1682088"/>
              <a:gd name="connsiteY3" fmla="*/ 519125 h 610565"/>
              <a:gd name="connsiteX4" fmla="*/ 91440 w 1682088"/>
              <a:gd name="connsiteY4" fmla="*/ 610565 h 610565"/>
              <a:gd name="connsiteX0" fmla="*/ 0 w 1682088"/>
              <a:gd name="connsiteY0" fmla="*/ 519125 h 519125"/>
              <a:gd name="connsiteX1" fmla="*/ 0 w 1682088"/>
              <a:gd name="connsiteY1" fmla="*/ 0 h 519125"/>
              <a:gd name="connsiteX2" fmla="*/ 1682088 w 1682088"/>
              <a:gd name="connsiteY2" fmla="*/ 0 h 519125"/>
              <a:gd name="connsiteX3" fmla="*/ 1682088 w 1682088"/>
              <a:gd name="connsiteY3" fmla="*/ 519125 h 5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332">
              <a:defRPr/>
            </a:pPr>
            <a:endParaRPr lang="zh-CN" altLang="en-US" sz="1900" kern="0" smtClea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052651" y="2814451"/>
            <a:ext cx="2301816" cy="1478645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6" fmla="*/ 969259 w 2463662"/>
              <a:gd name="connsiteY6" fmla="*/ 1196599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4" fmla="*/ 877819 w 2463662"/>
              <a:gd name="connsiteY4" fmla="*/ 0 h 14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332">
              <a:defRPr/>
            </a:pPr>
            <a:endParaRPr lang="zh-CN" altLang="en-US" sz="1900" kern="0" smtClean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11824" y="1289052"/>
            <a:ext cx="7907701" cy="787461"/>
            <a:chOff x="5591945" y="5642405"/>
            <a:chExt cx="6482776" cy="787461"/>
          </a:xfrm>
        </p:grpSpPr>
        <p:sp>
          <p:nvSpPr>
            <p:cNvPr id="6" name="矩形 5"/>
            <p:cNvSpPr/>
            <p:nvPr/>
          </p:nvSpPr>
          <p:spPr>
            <a:xfrm>
              <a:off x="5591945" y="5642405"/>
              <a:ext cx="5956786" cy="771419"/>
            </a:xfrm>
            <a:prstGeom prst="rect">
              <a:avLst/>
            </a:prstGeom>
            <a:solidFill>
              <a:srgbClr val="F6F6F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32">
                <a:defRPr/>
              </a:pPr>
              <a:endParaRPr lang="zh-CN" altLang="en-US" sz="1900" kern="0" smtClean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" name="TextBox 64"/>
            <p:cNvSpPr txBox="1"/>
            <p:nvPr/>
          </p:nvSpPr>
          <p:spPr>
            <a:xfrm>
              <a:off x="5754943" y="5859614"/>
              <a:ext cx="6319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defTabSz="914332" fontAlgn="ctr"/>
              <a:r>
                <a:rPr lang="en-US" altLang="zh-CN" dirty="0" smtClean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rPr>
                <a:t>PART 01      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rPr>
                <a:t>医疗</a:t>
              </a:r>
              <a:r>
                <a:rPr lang="zh-CN" altLang="en-US" sz="2000" b="1" dirty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rPr>
                <a:t>保险制度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rPr>
                <a:t>现状</a:t>
              </a:r>
              <a:endParaRPr lang="zh-CN" altLang="en-US" sz="2000" b="1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8292638" y="5658447"/>
              <a:ext cx="3259191" cy="771419"/>
            </a:xfrm>
            <a:custGeom>
              <a:avLst/>
              <a:gdLst>
                <a:gd name="connsiteX0" fmla="*/ 0 w 2463662"/>
                <a:gd name="connsiteY0" fmla="*/ 0 h 1478645"/>
                <a:gd name="connsiteX1" fmla="*/ 877819 w 2463662"/>
                <a:gd name="connsiteY1" fmla="*/ 0 h 1478645"/>
                <a:gd name="connsiteX2" fmla="*/ 877819 w 2463662"/>
                <a:gd name="connsiteY2" fmla="*/ 1105159 h 1478645"/>
                <a:gd name="connsiteX3" fmla="*/ 2463662 w 2463662"/>
                <a:gd name="connsiteY3" fmla="*/ 1105159 h 1478645"/>
                <a:gd name="connsiteX4" fmla="*/ 2463662 w 2463662"/>
                <a:gd name="connsiteY4" fmla="*/ 1478645 h 1478645"/>
                <a:gd name="connsiteX5" fmla="*/ 0 w 2463662"/>
                <a:gd name="connsiteY5" fmla="*/ 1478645 h 1478645"/>
                <a:gd name="connsiteX6" fmla="*/ 0 w 2463662"/>
                <a:gd name="connsiteY6" fmla="*/ 0 h 1478645"/>
                <a:gd name="connsiteX0" fmla="*/ 877819 w 2463662"/>
                <a:gd name="connsiteY0" fmla="*/ 1105159 h 1478645"/>
                <a:gd name="connsiteX1" fmla="*/ 2463662 w 2463662"/>
                <a:gd name="connsiteY1" fmla="*/ 1105159 h 1478645"/>
                <a:gd name="connsiteX2" fmla="*/ 2463662 w 2463662"/>
                <a:gd name="connsiteY2" fmla="*/ 1478645 h 1478645"/>
                <a:gd name="connsiteX3" fmla="*/ 0 w 2463662"/>
                <a:gd name="connsiteY3" fmla="*/ 1478645 h 1478645"/>
                <a:gd name="connsiteX4" fmla="*/ 0 w 2463662"/>
                <a:gd name="connsiteY4" fmla="*/ 0 h 1478645"/>
                <a:gd name="connsiteX5" fmla="*/ 877819 w 2463662"/>
                <a:gd name="connsiteY5" fmla="*/ 0 h 1478645"/>
                <a:gd name="connsiteX6" fmla="*/ 969259 w 2463662"/>
                <a:gd name="connsiteY6" fmla="*/ 1196599 h 1478645"/>
                <a:gd name="connsiteX0" fmla="*/ 877819 w 2463662"/>
                <a:gd name="connsiteY0" fmla="*/ 1105159 h 1478645"/>
                <a:gd name="connsiteX1" fmla="*/ 2463662 w 2463662"/>
                <a:gd name="connsiteY1" fmla="*/ 1105159 h 1478645"/>
                <a:gd name="connsiteX2" fmla="*/ 2463662 w 2463662"/>
                <a:gd name="connsiteY2" fmla="*/ 1478645 h 1478645"/>
                <a:gd name="connsiteX3" fmla="*/ 0 w 2463662"/>
                <a:gd name="connsiteY3" fmla="*/ 1478645 h 1478645"/>
                <a:gd name="connsiteX4" fmla="*/ 0 w 2463662"/>
                <a:gd name="connsiteY4" fmla="*/ 0 h 1478645"/>
                <a:gd name="connsiteX5" fmla="*/ 877819 w 2463662"/>
                <a:gd name="connsiteY5" fmla="*/ 0 h 1478645"/>
                <a:gd name="connsiteX0" fmla="*/ 2463662 w 2463662"/>
                <a:gd name="connsiteY0" fmla="*/ 1105159 h 1478645"/>
                <a:gd name="connsiteX1" fmla="*/ 2463662 w 2463662"/>
                <a:gd name="connsiteY1" fmla="*/ 1478645 h 1478645"/>
                <a:gd name="connsiteX2" fmla="*/ 0 w 2463662"/>
                <a:gd name="connsiteY2" fmla="*/ 1478645 h 1478645"/>
                <a:gd name="connsiteX3" fmla="*/ 0 w 2463662"/>
                <a:gd name="connsiteY3" fmla="*/ 0 h 1478645"/>
                <a:gd name="connsiteX4" fmla="*/ 877819 w 2463662"/>
                <a:gd name="connsiteY4" fmla="*/ 0 h 1478645"/>
                <a:gd name="connsiteX0" fmla="*/ 2463662 w 2463662"/>
                <a:gd name="connsiteY0" fmla="*/ 1105159 h 1478645"/>
                <a:gd name="connsiteX1" fmla="*/ 2463662 w 2463662"/>
                <a:gd name="connsiteY1" fmla="*/ 1478645 h 1478645"/>
                <a:gd name="connsiteX2" fmla="*/ 0 w 2463662"/>
                <a:gd name="connsiteY2" fmla="*/ 1478645 h 1478645"/>
                <a:gd name="connsiteX3" fmla="*/ 0 w 2463662"/>
                <a:gd name="connsiteY3" fmla="*/ 0 h 1478645"/>
                <a:gd name="connsiteX0" fmla="*/ 2463662 w 2463662"/>
                <a:gd name="connsiteY0" fmla="*/ 0 h 373486"/>
                <a:gd name="connsiteX1" fmla="*/ 2463662 w 2463662"/>
                <a:gd name="connsiteY1" fmla="*/ 373486 h 373486"/>
                <a:gd name="connsiteX2" fmla="*/ 0 w 2463662"/>
                <a:gd name="connsiteY2" fmla="*/ 373486 h 37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3662" h="373486">
                  <a:moveTo>
                    <a:pt x="2463662" y="0"/>
                  </a:moveTo>
                  <a:lnTo>
                    <a:pt x="2463662" y="373486"/>
                  </a:lnTo>
                  <a:lnTo>
                    <a:pt x="0" y="373486"/>
                  </a:lnTo>
                </a:path>
              </a:pathLst>
            </a:cu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332">
                <a:defRPr/>
              </a:pPr>
              <a:endParaRPr lang="zh-CN" altLang="en-US" sz="1900" kern="0" smtClean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11824" y="2846367"/>
            <a:ext cx="7907701" cy="787461"/>
            <a:chOff x="5591945" y="5642405"/>
            <a:chExt cx="6482776" cy="787461"/>
          </a:xfrm>
        </p:grpSpPr>
        <p:sp>
          <p:nvSpPr>
            <p:cNvPr id="10" name="矩形 9"/>
            <p:cNvSpPr/>
            <p:nvPr/>
          </p:nvSpPr>
          <p:spPr>
            <a:xfrm>
              <a:off x="5591945" y="5642405"/>
              <a:ext cx="5956786" cy="771419"/>
            </a:xfrm>
            <a:prstGeom prst="rect">
              <a:avLst/>
            </a:prstGeom>
            <a:solidFill>
              <a:srgbClr val="F6F6F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32">
                <a:defRPr/>
              </a:pPr>
              <a:endParaRPr lang="zh-CN" altLang="en-US" sz="1900" kern="0" smtClean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1" name="TextBox 64"/>
            <p:cNvSpPr txBox="1"/>
            <p:nvPr/>
          </p:nvSpPr>
          <p:spPr>
            <a:xfrm>
              <a:off x="5754943" y="5859614"/>
              <a:ext cx="6319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defTabSz="914332" fontAlgn="ctr"/>
              <a:r>
                <a:rPr lang="en-US" altLang="zh-CN" dirty="0" smtClean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rPr>
                <a:t>PART 02      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rPr>
                <a:t>移交</a:t>
              </a:r>
              <a:r>
                <a:rPr lang="zh-CN" altLang="en-US" sz="2000" b="1" dirty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rPr>
                <a:t>省直管理后待遇变化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rPr>
                <a:t>点</a:t>
              </a:r>
              <a:endParaRPr lang="zh-CN" altLang="en-US" sz="2000" b="1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292638" y="5658447"/>
              <a:ext cx="3259191" cy="771419"/>
            </a:xfrm>
            <a:custGeom>
              <a:avLst/>
              <a:gdLst>
                <a:gd name="connsiteX0" fmla="*/ 0 w 2463662"/>
                <a:gd name="connsiteY0" fmla="*/ 0 h 1478645"/>
                <a:gd name="connsiteX1" fmla="*/ 877819 w 2463662"/>
                <a:gd name="connsiteY1" fmla="*/ 0 h 1478645"/>
                <a:gd name="connsiteX2" fmla="*/ 877819 w 2463662"/>
                <a:gd name="connsiteY2" fmla="*/ 1105159 h 1478645"/>
                <a:gd name="connsiteX3" fmla="*/ 2463662 w 2463662"/>
                <a:gd name="connsiteY3" fmla="*/ 1105159 h 1478645"/>
                <a:gd name="connsiteX4" fmla="*/ 2463662 w 2463662"/>
                <a:gd name="connsiteY4" fmla="*/ 1478645 h 1478645"/>
                <a:gd name="connsiteX5" fmla="*/ 0 w 2463662"/>
                <a:gd name="connsiteY5" fmla="*/ 1478645 h 1478645"/>
                <a:gd name="connsiteX6" fmla="*/ 0 w 2463662"/>
                <a:gd name="connsiteY6" fmla="*/ 0 h 1478645"/>
                <a:gd name="connsiteX0" fmla="*/ 877819 w 2463662"/>
                <a:gd name="connsiteY0" fmla="*/ 1105159 h 1478645"/>
                <a:gd name="connsiteX1" fmla="*/ 2463662 w 2463662"/>
                <a:gd name="connsiteY1" fmla="*/ 1105159 h 1478645"/>
                <a:gd name="connsiteX2" fmla="*/ 2463662 w 2463662"/>
                <a:gd name="connsiteY2" fmla="*/ 1478645 h 1478645"/>
                <a:gd name="connsiteX3" fmla="*/ 0 w 2463662"/>
                <a:gd name="connsiteY3" fmla="*/ 1478645 h 1478645"/>
                <a:gd name="connsiteX4" fmla="*/ 0 w 2463662"/>
                <a:gd name="connsiteY4" fmla="*/ 0 h 1478645"/>
                <a:gd name="connsiteX5" fmla="*/ 877819 w 2463662"/>
                <a:gd name="connsiteY5" fmla="*/ 0 h 1478645"/>
                <a:gd name="connsiteX6" fmla="*/ 969259 w 2463662"/>
                <a:gd name="connsiteY6" fmla="*/ 1196599 h 1478645"/>
                <a:gd name="connsiteX0" fmla="*/ 877819 w 2463662"/>
                <a:gd name="connsiteY0" fmla="*/ 1105159 h 1478645"/>
                <a:gd name="connsiteX1" fmla="*/ 2463662 w 2463662"/>
                <a:gd name="connsiteY1" fmla="*/ 1105159 h 1478645"/>
                <a:gd name="connsiteX2" fmla="*/ 2463662 w 2463662"/>
                <a:gd name="connsiteY2" fmla="*/ 1478645 h 1478645"/>
                <a:gd name="connsiteX3" fmla="*/ 0 w 2463662"/>
                <a:gd name="connsiteY3" fmla="*/ 1478645 h 1478645"/>
                <a:gd name="connsiteX4" fmla="*/ 0 w 2463662"/>
                <a:gd name="connsiteY4" fmla="*/ 0 h 1478645"/>
                <a:gd name="connsiteX5" fmla="*/ 877819 w 2463662"/>
                <a:gd name="connsiteY5" fmla="*/ 0 h 1478645"/>
                <a:gd name="connsiteX0" fmla="*/ 2463662 w 2463662"/>
                <a:gd name="connsiteY0" fmla="*/ 1105159 h 1478645"/>
                <a:gd name="connsiteX1" fmla="*/ 2463662 w 2463662"/>
                <a:gd name="connsiteY1" fmla="*/ 1478645 h 1478645"/>
                <a:gd name="connsiteX2" fmla="*/ 0 w 2463662"/>
                <a:gd name="connsiteY2" fmla="*/ 1478645 h 1478645"/>
                <a:gd name="connsiteX3" fmla="*/ 0 w 2463662"/>
                <a:gd name="connsiteY3" fmla="*/ 0 h 1478645"/>
                <a:gd name="connsiteX4" fmla="*/ 877819 w 2463662"/>
                <a:gd name="connsiteY4" fmla="*/ 0 h 1478645"/>
                <a:gd name="connsiteX0" fmla="*/ 2463662 w 2463662"/>
                <a:gd name="connsiteY0" fmla="*/ 1105159 h 1478645"/>
                <a:gd name="connsiteX1" fmla="*/ 2463662 w 2463662"/>
                <a:gd name="connsiteY1" fmla="*/ 1478645 h 1478645"/>
                <a:gd name="connsiteX2" fmla="*/ 0 w 2463662"/>
                <a:gd name="connsiteY2" fmla="*/ 1478645 h 1478645"/>
                <a:gd name="connsiteX3" fmla="*/ 0 w 2463662"/>
                <a:gd name="connsiteY3" fmla="*/ 0 h 1478645"/>
                <a:gd name="connsiteX0" fmla="*/ 2463662 w 2463662"/>
                <a:gd name="connsiteY0" fmla="*/ 0 h 373486"/>
                <a:gd name="connsiteX1" fmla="*/ 2463662 w 2463662"/>
                <a:gd name="connsiteY1" fmla="*/ 373486 h 373486"/>
                <a:gd name="connsiteX2" fmla="*/ 0 w 2463662"/>
                <a:gd name="connsiteY2" fmla="*/ 373486 h 37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3662" h="373486">
                  <a:moveTo>
                    <a:pt x="2463662" y="0"/>
                  </a:moveTo>
                  <a:lnTo>
                    <a:pt x="2463662" y="373486"/>
                  </a:lnTo>
                  <a:lnTo>
                    <a:pt x="0" y="373486"/>
                  </a:lnTo>
                </a:path>
              </a:pathLst>
            </a:cu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332">
                <a:defRPr/>
              </a:pPr>
              <a:endParaRPr lang="zh-CN" altLang="en-US" sz="1900" kern="0" smtClean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11824" y="4403682"/>
            <a:ext cx="7907701" cy="787461"/>
            <a:chOff x="5591945" y="5642405"/>
            <a:chExt cx="6482776" cy="787461"/>
          </a:xfrm>
        </p:grpSpPr>
        <p:sp>
          <p:nvSpPr>
            <p:cNvPr id="14" name="矩形 13"/>
            <p:cNvSpPr/>
            <p:nvPr/>
          </p:nvSpPr>
          <p:spPr>
            <a:xfrm>
              <a:off x="5591945" y="5642405"/>
              <a:ext cx="5956786" cy="771419"/>
            </a:xfrm>
            <a:prstGeom prst="rect">
              <a:avLst/>
            </a:prstGeom>
            <a:solidFill>
              <a:srgbClr val="F6F6F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32">
                <a:defRPr/>
              </a:pPr>
              <a:endParaRPr lang="zh-CN" altLang="en-US" sz="1900" kern="0" smtClean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5" name="TextBox 64"/>
            <p:cNvSpPr txBox="1"/>
            <p:nvPr/>
          </p:nvSpPr>
          <p:spPr>
            <a:xfrm>
              <a:off x="5754943" y="5859614"/>
              <a:ext cx="6319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defTabSz="914332" fontAlgn="ctr"/>
              <a:r>
                <a:rPr lang="en-US" altLang="zh-CN" dirty="0" smtClean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rPr>
                <a:t>PART 03      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rPr>
                <a:t>待遇</a:t>
              </a:r>
              <a:r>
                <a:rPr lang="zh-CN" altLang="en-US" sz="2000" b="1" dirty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rPr>
                <a:t>衔接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+mj-ea"/>
                  <a:ea typeface="+mj-ea"/>
                  <a:cs typeface="+mn-ea"/>
                  <a:sym typeface="+mn-lt"/>
                </a:rPr>
                <a:t>方案</a:t>
              </a:r>
              <a:endParaRPr lang="zh-CN" altLang="en-US" sz="2000" b="1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292638" y="5658447"/>
              <a:ext cx="3259191" cy="771419"/>
            </a:xfrm>
            <a:custGeom>
              <a:avLst/>
              <a:gdLst>
                <a:gd name="connsiteX0" fmla="*/ 0 w 2463662"/>
                <a:gd name="connsiteY0" fmla="*/ 0 h 1478645"/>
                <a:gd name="connsiteX1" fmla="*/ 877819 w 2463662"/>
                <a:gd name="connsiteY1" fmla="*/ 0 h 1478645"/>
                <a:gd name="connsiteX2" fmla="*/ 877819 w 2463662"/>
                <a:gd name="connsiteY2" fmla="*/ 1105159 h 1478645"/>
                <a:gd name="connsiteX3" fmla="*/ 2463662 w 2463662"/>
                <a:gd name="connsiteY3" fmla="*/ 1105159 h 1478645"/>
                <a:gd name="connsiteX4" fmla="*/ 2463662 w 2463662"/>
                <a:gd name="connsiteY4" fmla="*/ 1478645 h 1478645"/>
                <a:gd name="connsiteX5" fmla="*/ 0 w 2463662"/>
                <a:gd name="connsiteY5" fmla="*/ 1478645 h 1478645"/>
                <a:gd name="connsiteX6" fmla="*/ 0 w 2463662"/>
                <a:gd name="connsiteY6" fmla="*/ 0 h 1478645"/>
                <a:gd name="connsiteX0" fmla="*/ 877819 w 2463662"/>
                <a:gd name="connsiteY0" fmla="*/ 1105159 h 1478645"/>
                <a:gd name="connsiteX1" fmla="*/ 2463662 w 2463662"/>
                <a:gd name="connsiteY1" fmla="*/ 1105159 h 1478645"/>
                <a:gd name="connsiteX2" fmla="*/ 2463662 w 2463662"/>
                <a:gd name="connsiteY2" fmla="*/ 1478645 h 1478645"/>
                <a:gd name="connsiteX3" fmla="*/ 0 w 2463662"/>
                <a:gd name="connsiteY3" fmla="*/ 1478645 h 1478645"/>
                <a:gd name="connsiteX4" fmla="*/ 0 w 2463662"/>
                <a:gd name="connsiteY4" fmla="*/ 0 h 1478645"/>
                <a:gd name="connsiteX5" fmla="*/ 877819 w 2463662"/>
                <a:gd name="connsiteY5" fmla="*/ 0 h 1478645"/>
                <a:gd name="connsiteX6" fmla="*/ 969259 w 2463662"/>
                <a:gd name="connsiteY6" fmla="*/ 1196599 h 1478645"/>
                <a:gd name="connsiteX0" fmla="*/ 877819 w 2463662"/>
                <a:gd name="connsiteY0" fmla="*/ 1105159 h 1478645"/>
                <a:gd name="connsiteX1" fmla="*/ 2463662 w 2463662"/>
                <a:gd name="connsiteY1" fmla="*/ 1105159 h 1478645"/>
                <a:gd name="connsiteX2" fmla="*/ 2463662 w 2463662"/>
                <a:gd name="connsiteY2" fmla="*/ 1478645 h 1478645"/>
                <a:gd name="connsiteX3" fmla="*/ 0 w 2463662"/>
                <a:gd name="connsiteY3" fmla="*/ 1478645 h 1478645"/>
                <a:gd name="connsiteX4" fmla="*/ 0 w 2463662"/>
                <a:gd name="connsiteY4" fmla="*/ 0 h 1478645"/>
                <a:gd name="connsiteX5" fmla="*/ 877819 w 2463662"/>
                <a:gd name="connsiteY5" fmla="*/ 0 h 1478645"/>
                <a:gd name="connsiteX0" fmla="*/ 2463662 w 2463662"/>
                <a:gd name="connsiteY0" fmla="*/ 1105159 h 1478645"/>
                <a:gd name="connsiteX1" fmla="*/ 2463662 w 2463662"/>
                <a:gd name="connsiteY1" fmla="*/ 1478645 h 1478645"/>
                <a:gd name="connsiteX2" fmla="*/ 0 w 2463662"/>
                <a:gd name="connsiteY2" fmla="*/ 1478645 h 1478645"/>
                <a:gd name="connsiteX3" fmla="*/ 0 w 2463662"/>
                <a:gd name="connsiteY3" fmla="*/ 0 h 1478645"/>
                <a:gd name="connsiteX4" fmla="*/ 877819 w 2463662"/>
                <a:gd name="connsiteY4" fmla="*/ 0 h 1478645"/>
                <a:gd name="connsiteX0" fmla="*/ 2463662 w 2463662"/>
                <a:gd name="connsiteY0" fmla="*/ 1105159 h 1478645"/>
                <a:gd name="connsiteX1" fmla="*/ 2463662 w 2463662"/>
                <a:gd name="connsiteY1" fmla="*/ 1478645 h 1478645"/>
                <a:gd name="connsiteX2" fmla="*/ 0 w 2463662"/>
                <a:gd name="connsiteY2" fmla="*/ 1478645 h 1478645"/>
                <a:gd name="connsiteX3" fmla="*/ 0 w 2463662"/>
                <a:gd name="connsiteY3" fmla="*/ 0 h 1478645"/>
                <a:gd name="connsiteX0" fmla="*/ 2463662 w 2463662"/>
                <a:gd name="connsiteY0" fmla="*/ 0 h 373486"/>
                <a:gd name="connsiteX1" fmla="*/ 2463662 w 2463662"/>
                <a:gd name="connsiteY1" fmla="*/ 373486 h 373486"/>
                <a:gd name="connsiteX2" fmla="*/ 0 w 2463662"/>
                <a:gd name="connsiteY2" fmla="*/ 373486 h 37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3662" h="373486">
                  <a:moveTo>
                    <a:pt x="2463662" y="0"/>
                  </a:moveTo>
                  <a:lnTo>
                    <a:pt x="2463662" y="373486"/>
                  </a:lnTo>
                  <a:lnTo>
                    <a:pt x="0" y="373486"/>
                  </a:lnTo>
                </a:path>
              </a:pathLst>
            </a:cu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332">
                <a:defRPr/>
              </a:pPr>
              <a:endParaRPr lang="zh-CN" altLang="en-US" sz="1900" kern="0" smtClean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1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955964" y="1194035"/>
            <a:ext cx="5243071" cy="450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0" tIns="45720" rIns="0" bIns="45720" anchor="ctr" anchorCtr="0">
            <a:noAutofit/>
          </a:bodyPr>
          <a:lstStyle/>
          <a:p>
            <a:pPr algn="ctr" defTabSz="914377">
              <a:spcBef>
                <a:spcPct val="0"/>
              </a:spcBef>
            </a:pPr>
            <a:endParaRPr lang="zh-CN" altLang="en-US" sz="12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701773" y="1194035"/>
            <a:ext cx="4531668" cy="450802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lIns="0" tIns="45720" rIns="0" bIns="45720" anchor="ctr" anchorCtr="0">
            <a:noAutofit/>
          </a:bodyPr>
          <a:lstStyle/>
          <a:p>
            <a:pPr algn="ctr" defTabSz="914377">
              <a:spcBef>
                <a:spcPct val="0"/>
              </a:spcBef>
            </a:pPr>
            <a:endParaRPr lang="zh-CN" altLang="en-US" sz="1200" b="1" dirty="0">
              <a:solidFill>
                <a:srgbClr val="C00000"/>
              </a:solidFill>
              <a:latin typeface="+mn-ea"/>
            </a:endParaRPr>
          </a:p>
        </p:txBody>
      </p:sp>
      <p:graphicFrame>
        <p:nvGraphicFramePr>
          <p:cNvPr id="72" name="表格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946802"/>
              </p:ext>
            </p:extLst>
          </p:nvPr>
        </p:nvGraphicFramePr>
        <p:xfrm>
          <a:off x="9899882" y="2702709"/>
          <a:ext cx="1227701" cy="2952000"/>
        </p:xfrm>
        <a:graphic>
          <a:graphicData uri="http://schemas.openxmlformats.org/drawingml/2006/table">
            <a:tbl>
              <a:tblPr/>
              <a:tblGrid>
                <a:gridCol w="170514">
                  <a:extLst>
                    <a:ext uri="{9D8B030D-6E8A-4147-A177-3AD203B41FA5}">
                      <a16:colId xmlns:a16="http://schemas.microsoft.com/office/drawing/2014/main" val="3365159929"/>
                    </a:ext>
                  </a:extLst>
                </a:gridCol>
                <a:gridCol w="1057187">
                  <a:extLst>
                    <a:ext uri="{9D8B030D-6E8A-4147-A177-3AD203B41FA5}">
                      <a16:colId xmlns:a16="http://schemas.microsoft.com/office/drawing/2014/main" val="1127444320"/>
                    </a:ext>
                  </a:extLst>
                </a:gridCol>
              </a:tblGrid>
              <a:tr h="2016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在职</a:t>
                      </a:r>
                      <a:endParaRPr lang="en-US" altLang="zh-C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意外伤害险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                保额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意外交通险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                保额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10/20/50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意外医疗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                   </a:t>
                      </a:r>
                      <a:r>
                        <a:rPr lang="en-US" altLang="zh-CN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万，无免赔额，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赔付，住院津贴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重疾险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                       保额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/10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万，住院津贴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天，手术津贴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93769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en-US" altLang="zh-C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子女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医疗险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               门诊保额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住院保额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万，无免赔额，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80%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</a:t>
                      </a:r>
                      <a:endParaRPr lang="en-US" altLang="zh-CN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重疾险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               保额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576543"/>
                  </a:ext>
                </a:extLst>
              </a:tr>
            </a:tbl>
          </a:graphicData>
        </a:graphic>
      </p:graphicFrame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28151" y="120218"/>
            <a:ext cx="57594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一、医疗保险制度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现状</a:t>
            </a:r>
            <a:endParaRPr lang="zh-CN" altLang="en-US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5964" y="806133"/>
            <a:ext cx="10277477" cy="315269"/>
          </a:xfrm>
          <a:prstGeom prst="rect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45720" rIns="0" bIns="45720" anchor="ctr" anchorCtr="0">
            <a:noAutofit/>
          </a:bodyPr>
          <a:lstStyle>
            <a:defPPr>
              <a:defRPr lang="zh-CN"/>
            </a:defPPr>
            <a:lvl1pPr defTabSz="914377">
              <a:spcBef>
                <a:spcPct val="0"/>
              </a:spcBef>
              <a:defRPr sz="1100">
                <a:solidFill>
                  <a:srgbClr val="000000"/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 dirty="0" smtClean="0"/>
              <a:t>东风医疗</a:t>
            </a:r>
            <a:r>
              <a:rPr lang="zh-CN" altLang="en-US" sz="1400" b="1" dirty="0"/>
              <a:t>保险</a:t>
            </a:r>
            <a:r>
              <a:rPr lang="zh-CN" altLang="en-US" sz="1400" b="1" dirty="0" smtClean="0"/>
              <a:t>制度</a:t>
            </a:r>
            <a:r>
              <a:rPr lang="zh-CN" altLang="en-US" sz="1400" b="1" dirty="0"/>
              <a:t>现状</a:t>
            </a:r>
          </a:p>
        </p:txBody>
      </p:sp>
      <p:sp>
        <p:nvSpPr>
          <p:cNvPr id="4" name="矩形 3"/>
          <p:cNvSpPr/>
          <p:nvPr/>
        </p:nvSpPr>
        <p:spPr>
          <a:xfrm>
            <a:off x="1064455" y="1267143"/>
            <a:ext cx="2684301" cy="261610"/>
          </a:xfrm>
          <a:prstGeom prst="rect">
            <a:avLst/>
          </a:prstGeom>
          <a:noFill/>
          <a:ln>
            <a:solidFill>
              <a:srgbClr val="B7B6B6"/>
            </a:solidFill>
          </a:ln>
        </p:spPr>
        <p:txBody>
          <a:bodyPr wrap="square" lIns="0" tIns="45720" rIns="0" bIns="45720" anchor="ctr" anchorCtr="0">
            <a:noAutofit/>
          </a:bodyPr>
          <a:lstStyle/>
          <a:p>
            <a:pPr algn="ctr" defTabSz="914377">
              <a:spcBef>
                <a:spcPct val="0"/>
              </a:spcBef>
            </a:pPr>
            <a:r>
              <a:rPr lang="zh-CN" altLang="en-US" sz="1200" b="1" dirty="0" smtClean="0">
                <a:solidFill>
                  <a:srgbClr val="000000"/>
                </a:solidFill>
                <a:latin typeface="+mn-ea"/>
              </a:rPr>
              <a:t>基本医保</a:t>
            </a:r>
            <a:endParaRPr lang="zh-CN" altLang="en-US" sz="12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6904" y="1267143"/>
            <a:ext cx="2311400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5720" rIns="0" bIns="45720" anchor="ctr" anchorCtr="0">
            <a:noAutofit/>
          </a:bodyPr>
          <a:lstStyle/>
          <a:p>
            <a:pPr algn="ctr" defTabSz="914377">
              <a:spcBef>
                <a:spcPct val="0"/>
              </a:spcBef>
            </a:pPr>
            <a:r>
              <a:rPr lang="zh-CN" altLang="en-US" sz="1200" b="1" dirty="0" smtClean="0">
                <a:solidFill>
                  <a:srgbClr val="C00000"/>
                </a:solidFill>
                <a:latin typeface="+mn-ea"/>
              </a:rPr>
              <a:t>补充医保</a:t>
            </a:r>
            <a:endParaRPr lang="zh-CN" altLang="en-US" sz="12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1219" y="1267143"/>
            <a:ext cx="1415650" cy="261610"/>
          </a:xfrm>
          <a:prstGeom prst="rect">
            <a:avLst/>
          </a:prstGeom>
          <a:noFill/>
          <a:ln>
            <a:solidFill>
              <a:srgbClr val="B7B6B6"/>
            </a:solidFill>
          </a:ln>
        </p:spPr>
        <p:txBody>
          <a:bodyPr wrap="square" lIns="0" tIns="45720" rIns="0" bIns="45720" anchor="ctr" anchorCtr="0">
            <a:noAutofit/>
          </a:bodyPr>
          <a:lstStyle/>
          <a:p>
            <a:pPr algn="ctr" defTabSz="914377">
              <a:spcBef>
                <a:spcPct val="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+mn-ea"/>
              </a:rPr>
              <a:t>大额医保</a:t>
            </a:r>
          </a:p>
        </p:txBody>
      </p:sp>
      <p:sp>
        <p:nvSpPr>
          <p:cNvPr id="12" name="矩形 11"/>
          <p:cNvSpPr/>
          <p:nvPr/>
        </p:nvSpPr>
        <p:spPr>
          <a:xfrm>
            <a:off x="2752655" y="1777750"/>
            <a:ext cx="996101" cy="615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个人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缴费</a:t>
            </a:r>
            <a:endParaRPr lang="en-US" altLang="zh-CN" sz="1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在职 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2%</a:t>
            </a:r>
            <a:endParaRPr lang="en-US" altLang="zh-CN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26904" y="1777750"/>
            <a:ext cx="2311400" cy="615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单位缴费</a:t>
            </a:r>
            <a:endParaRPr lang="en-US" altLang="zh-CN" sz="1400" b="1" dirty="0">
              <a:solidFill>
                <a:schemeClr val="tx1"/>
              </a:solidFill>
              <a:latin typeface="+mn-ea"/>
            </a:endParaRPr>
          </a:p>
          <a:p>
            <a:pPr lvl="0" algn="ctr"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在职 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3%</a:t>
            </a:r>
            <a:endParaRPr lang="en-US" altLang="zh-CN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88734" y="1777750"/>
            <a:ext cx="1398136" cy="615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个人缴费</a:t>
            </a:r>
            <a:endParaRPr lang="en-US" altLang="zh-CN" sz="1400" b="1" dirty="0" smtClean="0">
              <a:solidFill>
                <a:schemeClr val="tx1"/>
              </a:solidFill>
              <a:latin typeface="+mn-ea"/>
            </a:endParaRPr>
          </a:p>
          <a:p>
            <a:pPr lvl="0" algn="ctr">
              <a:defRPr/>
            </a:pP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在职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+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退休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 85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元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/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人年</a:t>
            </a:r>
            <a:endParaRPr lang="zh-CN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4455" y="1777750"/>
            <a:ext cx="1142106" cy="615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单位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缴费</a:t>
            </a:r>
            <a:endParaRPr lang="en-US" altLang="zh-CN" sz="1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在职 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8%</a:t>
            </a:r>
            <a:endParaRPr lang="en-US" altLang="zh-CN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52655" y="4826709"/>
            <a:ext cx="996101" cy="8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+mj-ea"/>
                <a:ea typeface="+mj-ea"/>
              </a:rPr>
              <a:t>个人</a:t>
            </a:r>
            <a:r>
              <a:rPr lang="zh-CN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帐户</a:t>
            </a:r>
            <a:endParaRPr lang="en-US" altLang="zh-CN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用于住院、门诊、定点药店消费</a:t>
            </a:r>
            <a:endParaRPr lang="zh-CN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26904" y="4826709"/>
            <a:ext cx="2311400" cy="8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补充医保基金</a:t>
            </a:r>
            <a:endParaRPr lang="en-US" altLang="zh-CN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门诊补充（商业保险）</a:t>
            </a:r>
            <a:endParaRPr lang="en-US" altLang="zh-CN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住院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</a:rPr>
              <a:t>补充（二次补偿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zh-CN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健康促进</a:t>
            </a:r>
            <a:endParaRPr lang="zh-CN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88734" y="4826709"/>
            <a:ext cx="1398136" cy="8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医疗赔付</a:t>
            </a:r>
            <a:endParaRPr lang="en-US" altLang="zh-CN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基本医保限额以上的住院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</a:rPr>
              <a:t>特殊门诊费用赔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付</a:t>
            </a:r>
            <a:endParaRPr lang="zh-CN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64455" y="4826709"/>
            <a:ext cx="1142106" cy="8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统筹基金</a:t>
            </a:r>
            <a:endParaRPr lang="en-US" altLang="zh-CN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住院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</a:rPr>
              <a:t>特殊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门诊费用赔付</a:t>
            </a:r>
            <a:endParaRPr lang="zh-CN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1405070" y="2418415"/>
            <a:ext cx="12031" cy="2399794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3273087" y="2418415"/>
            <a:ext cx="12031" cy="2399794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8369099" y="2418415"/>
            <a:ext cx="12031" cy="2399794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>
            <a:off x="5510828" y="2418415"/>
            <a:ext cx="12031" cy="2399794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1417101" y="2418415"/>
            <a:ext cx="1781779" cy="2399793"/>
          </a:xfrm>
          <a:prstGeom prst="line">
            <a:avLst/>
          </a:prstGeom>
          <a:ln w="9525">
            <a:solidFill>
              <a:srgbClr val="0000FF"/>
            </a:solidFill>
            <a:prstDash val="dash"/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 flipH="1">
            <a:off x="3467328" y="2418416"/>
            <a:ext cx="4855984" cy="2360947"/>
          </a:xfrm>
          <a:prstGeom prst="line">
            <a:avLst/>
          </a:prstGeom>
          <a:ln w="9525">
            <a:solidFill>
              <a:srgbClr val="FF0000"/>
            </a:solidFill>
            <a:prstDash val="dash"/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1902165" y="2484728"/>
            <a:ext cx="944381" cy="756000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>
              <a:lnSpc>
                <a:spcPts val="1600"/>
              </a:lnSpc>
              <a:spcBef>
                <a:spcPts val="0"/>
              </a:spcBef>
              <a:defRPr sz="1200">
                <a:latin typeface="华文楷体" pitchFamily="2" charset="-122"/>
                <a:ea typeface="华文楷体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全员以本人缴费工资为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基数，</a:t>
            </a:r>
            <a:endParaRPr kumimoji="0" lang="en-US" altLang="zh-CN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按年龄段确定的</a:t>
            </a:r>
            <a:r>
              <a:rPr kumimoji="0" lang="zh-CN" altLang="en-US" sz="9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划入比例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，按月划入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6433325" y="2484728"/>
            <a:ext cx="1738669" cy="757558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>
              <a:lnSpc>
                <a:spcPts val="1600"/>
              </a:lnSpc>
              <a:spcBef>
                <a:spcPts val="0"/>
              </a:spcBef>
              <a:defRPr sz="1200">
                <a:latin typeface="华文楷体" pitchFamily="2" charset="-122"/>
                <a:ea typeface="华文楷体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全员以本人实际工龄╳</a:t>
            </a:r>
            <a:r>
              <a:rPr kumimoji="0" lang="zh-CN" altLang="en-US" sz="9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工龄补贴标准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，按月划入；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另外，针对退休人员：</a:t>
            </a:r>
            <a:r>
              <a:rPr kumimoji="0" lang="en-US" altLang="zh-CN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周岁及以上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按本人</a:t>
            </a: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退休金的</a:t>
            </a:r>
            <a:r>
              <a: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，按月划入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75" y="3300090"/>
            <a:ext cx="1039975" cy="867606"/>
          </a:xfrm>
          <a:prstGeom prst="rect">
            <a:avLst/>
          </a:prstGeom>
        </p:spPr>
      </p:pic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7829713" y="4180396"/>
            <a:ext cx="1923010" cy="455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>
              <a:lnSpc>
                <a:spcPts val="1600"/>
              </a:lnSpc>
              <a:spcBef>
                <a:spcPts val="0"/>
              </a:spcBef>
              <a:defRPr sz="1200">
                <a:latin typeface="华文楷体" pitchFamily="2" charset="-122"/>
                <a:ea typeface="华文楷体" pitchFamily="2" charset="-122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kumimoji="0" lang="en-US" altLang="zh-CN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kumimoji="0" lang="zh-CN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0" lang="zh-CN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月起冻结补充划入标准</a:t>
            </a:r>
            <a:endParaRPr kumimoji="0" lang="en-US" altLang="zh-CN" sz="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kumimoji="0" lang="en-US" altLang="zh-CN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月起停止在职人员补充划入</a:t>
            </a:r>
            <a:endParaRPr kumimoji="0" lang="en-US" altLang="zh-CN" sz="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kumimoji="0" lang="en-US" altLang="zh-CN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0" lang="zh-CN" altLang="en-US" sz="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月起停止全体人员补充划入</a:t>
            </a:r>
            <a:endParaRPr kumimoji="0" lang="en-US" altLang="zh-CN" sz="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889912" y="1267143"/>
            <a:ext cx="1247643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5720" rIns="0" bIns="45720" anchor="ctr" anchorCtr="0">
            <a:noAutofit/>
          </a:bodyPr>
          <a:lstStyle/>
          <a:p>
            <a:pPr algn="ctr" defTabSz="914377">
              <a:spcBef>
                <a:spcPct val="0"/>
              </a:spcBef>
            </a:pPr>
            <a:r>
              <a:rPr lang="zh-CN" altLang="en-US" sz="1200" b="1" dirty="0">
                <a:solidFill>
                  <a:srgbClr val="C00000"/>
                </a:solidFill>
                <a:latin typeface="+mn-ea"/>
              </a:rPr>
              <a:t>福利商保</a:t>
            </a:r>
          </a:p>
        </p:txBody>
      </p:sp>
      <p:sp>
        <p:nvSpPr>
          <p:cNvPr id="11" name="矩形 10"/>
          <p:cNvSpPr/>
          <p:nvPr/>
        </p:nvSpPr>
        <p:spPr>
          <a:xfrm>
            <a:off x="1070135" y="5812595"/>
            <a:ext cx="8252481" cy="63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zh-CN" altLang="zh-CN" sz="1200" dirty="0">
                <a:solidFill>
                  <a:schemeClr val="tx1"/>
                </a:solidFill>
                <a:latin typeface="+mn-ea"/>
              </a:rPr>
              <a:t>东风司发〔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2012</a:t>
            </a:r>
            <a:r>
              <a:rPr lang="zh-CN" altLang="zh-CN" sz="1200" dirty="0">
                <a:solidFill>
                  <a:schemeClr val="tx1"/>
                </a:solidFill>
                <a:latin typeface="+mn-ea"/>
              </a:rPr>
              <a:t>〕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97</a:t>
            </a:r>
            <a:r>
              <a:rPr lang="zh-CN" altLang="zh-CN" sz="1200" dirty="0">
                <a:solidFill>
                  <a:schemeClr val="tx1"/>
                </a:solidFill>
                <a:latin typeface="+mn-ea"/>
              </a:rPr>
              <a:t>号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zh-CN" sz="1200" dirty="0" smtClean="0">
                <a:solidFill>
                  <a:schemeClr val="tx1"/>
                </a:solidFill>
                <a:latin typeface="+mn-ea"/>
              </a:rPr>
              <a:t>东风汽车公司</a:t>
            </a:r>
            <a:r>
              <a:rPr lang="zh-CN" altLang="zh-CN" sz="1200" dirty="0">
                <a:solidFill>
                  <a:schemeClr val="tx1"/>
                </a:solidFill>
                <a:latin typeface="+mn-ea"/>
              </a:rPr>
              <a:t>职工医疗保险统筹实施</a:t>
            </a:r>
            <a:r>
              <a:rPr lang="zh-CN" altLang="zh-CN" sz="1200" dirty="0" smtClean="0">
                <a:solidFill>
                  <a:schemeClr val="tx1"/>
                </a:solidFill>
                <a:latin typeface="+mn-ea"/>
              </a:rPr>
              <a:t>办法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》</a:t>
            </a:r>
          </a:p>
          <a:p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、东风司发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〔2019〕60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号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东风汽车集团有限公司关于调整补充医疗保险政策的通知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》</a:t>
            </a:r>
          </a:p>
          <a:p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、东风统筹发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〔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2021〕1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号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关于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停止公司补充医疗保险基金划入个人账户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的通知 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》</a:t>
            </a:r>
          </a:p>
        </p:txBody>
      </p:sp>
      <p:sp>
        <p:nvSpPr>
          <p:cNvPr id="57" name="矩形 56"/>
          <p:cNvSpPr/>
          <p:nvPr/>
        </p:nvSpPr>
        <p:spPr>
          <a:xfrm>
            <a:off x="9889912" y="1777750"/>
            <a:ext cx="1247642" cy="613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单位缴费</a:t>
            </a:r>
            <a:endParaRPr lang="en-US" altLang="zh-CN" sz="1400" b="1" dirty="0">
              <a:solidFill>
                <a:schemeClr val="tx1"/>
              </a:solidFill>
              <a:latin typeface="+mn-ea"/>
            </a:endParaRPr>
          </a:p>
          <a:p>
            <a:pPr lvl="0" algn="ctr"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在职 约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</a:rPr>
              <a:t>3000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</a:rPr>
              <a:t>万</a:t>
            </a:r>
            <a:endParaRPr lang="en-US" altLang="zh-CN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H="1">
            <a:off x="3314781" y="2418413"/>
            <a:ext cx="4927793" cy="2368969"/>
          </a:xfrm>
          <a:prstGeom prst="line">
            <a:avLst/>
          </a:prstGeom>
          <a:ln w="9525">
            <a:solidFill>
              <a:srgbClr val="0000FF"/>
            </a:solidFill>
            <a:prstDash val="dash"/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>
            <a:off x="1402614" y="2526681"/>
            <a:ext cx="1707854" cy="2291528"/>
          </a:xfrm>
          <a:prstGeom prst="line">
            <a:avLst/>
          </a:prstGeom>
          <a:ln w="9525">
            <a:solidFill>
              <a:srgbClr val="FF0000"/>
            </a:solidFill>
            <a:prstDash val="solid"/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207" y="3300090"/>
            <a:ext cx="1095469" cy="1202470"/>
          </a:xfrm>
          <a:prstGeom prst="rect">
            <a:avLst/>
          </a:prstGeom>
        </p:spPr>
      </p:pic>
      <p:sp>
        <p:nvSpPr>
          <p:cNvPr id="64" name="Line 18"/>
          <p:cNvSpPr>
            <a:spLocks noChangeShapeType="1"/>
          </p:cNvSpPr>
          <p:nvPr/>
        </p:nvSpPr>
        <p:spPr bwMode="auto">
          <a:xfrm flipH="1" flipV="1">
            <a:off x="9047819" y="6390795"/>
            <a:ext cx="360000" cy="0"/>
          </a:xfrm>
          <a:prstGeom prst="line">
            <a:avLst/>
          </a:prstGeom>
          <a:ln w="9525">
            <a:solidFill>
              <a:srgbClr val="FF0000"/>
            </a:solidFill>
            <a:prstDash val="solid"/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H="1" flipV="1">
            <a:off x="9047819" y="6109752"/>
            <a:ext cx="360000" cy="0"/>
          </a:xfrm>
          <a:prstGeom prst="line">
            <a:avLst/>
          </a:prstGeom>
          <a:ln w="9525">
            <a:solidFill>
              <a:srgbClr val="0000FF"/>
            </a:solidFill>
            <a:prstDash val="solid"/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421978" y="5971253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</a:rPr>
              <a:t>在职员工个人账户补贴</a:t>
            </a:r>
            <a:endParaRPr lang="zh-CN" altLang="en-US" sz="1200" dirty="0"/>
          </a:p>
        </p:txBody>
      </p:sp>
      <p:sp>
        <p:nvSpPr>
          <p:cNvPr id="71" name="矩形 70"/>
          <p:cNvSpPr/>
          <p:nvPr/>
        </p:nvSpPr>
        <p:spPr>
          <a:xfrm>
            <a:off x="9421978" y="6252296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</a:rPr>
              <a:t>退休</a:t>
            </a:r>
            <a:r>
              <a:rPr lang="zh-CN" altLang="en-US" sz="1200" dirty="0" smtClean="0">
                <a:latin typeface="微软雅黑" panose="020B0503020204020204" pitchFamily="34" charset="-122"/>
              </a:rPr>
              <a:t>员工个人账户补贴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29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6982101" y="5027523"/>
            <a:ext cx="4957134" cy="15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0065" y="3076780"/>
            <a:ext cx="11679170" cy="190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0931" y="1123034"/>
            <a:ext cx="11679170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1205" y="776579"/>
            <a:ext cx="342000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基本医疗保险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75658" y="776579"/>
            <a:ext cx="158400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</a:rPr>
              <a:t>大额医疗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保险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04111" y="776579"/>
            <a:ext cx="4723829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公司补充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医疗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保险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福利商业保险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24234"/>
              </p:ext>
            </p:extLst>
          </p:nvPr>
        </p:nvGraphicFramePr>
        <p:xfrm>
          <a:off x="7104110" y="1210182"/>
          <a:ext cx="4752000" cy="1728000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91780677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50404429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64704259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641082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类特殊门诊病种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其他疾病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35473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付范围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自付部分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个人自费部分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自付部分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886440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付标准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元以上的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万元以上的，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元以上的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182054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付限额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保额无上限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保额无上限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582769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70931" y="1838507"/>
            <a:ext cx="93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门诊保障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在职</a:t>
            </a:r>
            <a:r>
              <a:rPr kumimoji="0" lang="en-US" altLang="zh-CN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+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退休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42719"/>
              </p:ext>
            </p:extLst>
          </p:nvPr>
        </p:nvGraphicFramePr>
        <p:xfrm>
          <a:off x="5075658" y="3178284"/>
          <a:ext cx="1584000" cy="1723200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66050212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952202405"/>
                    </a:ext>
                  </a:extLst>
                </a:gridCol>
              </a:tblGrid>
              <a:tr h="5744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</a:t>
                      </a:r>
                      <a:endParaRPr lang="en-US" altLang="zh-C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范围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基本医保赔付限额以上的个人自付部分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079508"/>
                  </a:ext>
                </a:extLst>
              </a:tr>
              <a:tr h="5744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</a:t>
                      </a:r>
                      <a:endParaRPr lang="en-US" altLang="zh-C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293740"/>
                  </a:ext>
                </a:extLst>
              </a:tr>
              <a:tr h="5744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</a:t>
                      </a:r>
                      <a:endParaRPr lang="en-US" altLang="zh-C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限额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153594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/>
          </p:nvPr>
        </p:nvGraphicFramePr>
        <p:xfrm>
          <a:off x="7104110" y="3178284"/>
          <a:ext cx="4716000" cy="1717200"/>
        </p:xfrm>
        <a:graphic>
          <a:graphicData uri="http://schemas.openxmlformats.org/drawingml/2006/table">
            <a:tbl>
              <a:tblPr/>
              <a:tblGrid>
                <a:gridCol w="972000">
                  <a:extLst>
                    <a:ext uri="{9D8B030D-6E8A-4147-A177-3AD203B41FA5}">
                      <a16:colId xmlns:a16="http://schemas.microsoft.com/office/drawing/2014/main" val="13301996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855746960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33753341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5225" algn="l"/>
                        </a:tabLst>
                        <a:defRPr/>
                      </a:pPr>
                      <a:r>
                        <a:rPr lang="en-US" altLang="zh-C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类特殊门诊病种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其他疾病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510497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个人自付部分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可赔付费用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个人自付部分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基本医保起付线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-1000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可赔付费用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个人自付部分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基本医保起付线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-3000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820727"/>
                  </a:ext>
                </a:extLst>
              </a:tr>
              <a:tr h="3259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∞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∞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50857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个人自费部分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累计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万元以上的，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累计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万元以上的，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182463"/>
                  </a:ext>
                </a:extLst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270931" y="3792253"/>
            <a:ext cx="93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住院保障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algn="ctr">
              <a:defRPr/>
            </a:pPr>
            <a:r>
              <a:rPr lang="zh-CN" altLang="en-US" sz="1100" b="1" dirty="0">
                <a:solidFill>
                  <a:srgbClr val="000000"/>
                </a:solidFill>
                <a:latin typeface="微软雅黑"/>
              </a:rPr>
              <a:t>在职</a:t>
            </a:r>
            <a:r>
              <a:rPr lang="en-US" altLang="zh-CN" sz="1100" b="1" dirty="0">
                <a:solidFill>
                  <a:srgbClr val="000000"/>
                </a:solidFill>
                <a:latin typeface="微软雅黑"/>
              </a:rPr>
              <a:t>+</a:t>
            </a:r>
            <a:r>
              <a:rPr lang="zh-CN" altLang="en-US" sz="1100" b="1" dirty="0" smtClean="0">
                <a:solidFill>
                  <a:srgbClr val="000000"/>
                </a:solidFill>
                <a:latin typeface="微软雅黑"/>
              </a:rPr>
              <a:t>退休</a:t>
            </a:r>
            <a:endParaRPr lang="zh-CN" altLang="en-US" sz="1100" b="1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20877" y="5608763"/>
            <a:ext cx="8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人身险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33361"/>
              </p:ext>
            </p:extLst>
          </p:nvPr>
        </p:nvGraphicFramePr>
        <p:xfrm>
          <a:off x="1211205" y="1210182"/>
          <a:ext cx="3420000" cy="1784995"/>
        </p:xfrm>
        <a:graphic>
          <a:graphicData uri="http://schemas.openxmlformats.org/drawingml/2006/table">
            <a:tbl>
              <a:tblPr/>
              <a:tblGrid>
                <a:gridCol w="2088000">
                  <a:extLst>
                    <a:ext uri="{9D8B030D-6E8A-4147-A177-3AD203B41FA5}">
                      <a16:colId xmlns:a16="http://schemas.microsoft.com/office/drawing/2014/main" val="97679501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6460299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7966068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特殊门诊病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种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赔付标准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赔付限额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2139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D: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结核病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、慢性阻塞性肺部疾病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个人自付部分，年度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元以上按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赔付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993980"/>
                  </a:ext>
                </a:extLst>
              </a:tr>
              <a:tr h="404911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C: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高血压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、冠心病、糖尿病、脑梗后遗症、精神病、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帕金森综合征、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类风湿性关节炎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33528"/>
                  </a:ext>
                </a:extLst>
              </a:tr>
              <a:tr h="302995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B: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肝硬化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、慢性活动性肝炎、慢性肾功能衰竭、系统性红斑狼疮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587396"/>
                  </a:ext>
                </a:extLst>
              </a:tr>
              <a:tr h="30299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A: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肾透析、器官移植、恶性肿瘤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万元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410057"/>
                  </a:ext>
                </a:extLst>
              </a:tr>
            </a:tbl>
          </a:graphicData>
        </a:graphic>
      </p:graphicFrame>
      <p:cxnSp>
        <p:nvCxnSpPr>
          <p:cNvPr id="22" name="直接箭头连接符 21"/>
          <p:cNvCxnSpPr>
            <a:stCxn id="6" idx="3"/>
            <a:endCxn id="7" idx="1"/>
          </p:cNvCxnSpPr>
          <p:nvPr/>
        </p:nvCxnSpPr>
        <p:spPr>
          <a:xfrm>
            <a:off x="4631205" y="930468"/>
            <a:ext cx="4444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7" idx="3"/>
            <a:endCxn id="8" idx="1"/>
          </p:cNvCxnSpPr>
          <p:nvPr/>
        </p:nvCxnSpPr>
        <p:spPr>
          <a:xfrm>
            <a:off x="6659658" y="930468"/>
            <a:ext cx="4444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表格 26"/>
          <p:cNvGraphicFramePr>
            <a:graphicFrameLocks noGrp="1"/>
          </p:cNvGraphicFramePr>
          <p:nvPr>
            <p:extLst/>
          </p:nvPr>
        </p:nvGraphicFramePr>
        <p:xfrm>
          <a:off x="7104110" y="5025851"/>
          <a:ext cx="4723829" cy="1473600"/>
        </p:xfrm>
        <a:graphic>
          <a:graphicData uri="http://schemas.openxmlformats.org/drawingml/2006/table">
            <a:tbl>
              <a:tblPr/>
              <a:tblGrid>
                <a:gridCol w="656087">
                  <a:extLst>
                    <a:ext uri="{9D8B030D-6E8A-4147-A177-3AD203B41FA5}">
                      <a16:colId xmlns:a16="http://schemas.microsoft.com/office/drawing/2014/main" val="3365159929"/>
                    </a:ext>
                  </a:extLst>
                </a:gridCol>
                <a:gridCol w="4067742">
                  <a:extLst>
                    <a:ext uri="{9D8B030D-6E8A-4147-A177-3AD203B41FA5}">
                      <a16:colId xmlns:a16="http://schemas.microsoft.com/office/drawing/2014/main" val="112744432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在职</a:t>
                      </a:r>
                      <a:endParaRPr lang="en-US" altLang="zh-C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意外伤害险，保额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万；意外交通险，保额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10/20/50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万；意外医疗，保额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万，无免赔额，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赔付，住院津贴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疾病身故险，保额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重疾险，保额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万，住院津贴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天，手术津贴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9937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en-US" altLang="zh-C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子女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医疗险，门诊保额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住院保额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万，无免赔额，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重疾险，保额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57654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退休</a:t>
                      </a:r>
                      <a:endParaRPr lang="en-US" altLang="zh-C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-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意外亡故，保额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855963"/>
                  </a:ext>
                </a:extLst>
              </a:tr>
            </a:tbl>
          </a:graphicData>
        </a:graphic>
      </p:graphicFrame>
      <p:sp>
        <p:nvSpPr>
          <p:cNvPr id="18" name="圆角矩形 17"/>
          <p:cNvSpPr/>
          <p:nvPr/>
        </p:nvSpPr>
        <p:spPr>
          <a:xfrm>
            <a:off x="6982101" y="737525"/>
            <a:ext cx="4968000" cy="5873998"/>
          </a:xfrm>
          <a:prstGeom prst="roundRect">
            <a:avLst>
              <a:gd name="adj" fmla="val 1975"/>
            </a:avLst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smtClean="0">
              <a:latin typeface="+mj-ea"/>
              <a:ea typeface="+mj-ea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68627"/>
              </p:ext>
            </p:extLst>
          </p:nvPr>
        </p:nvGraphicFramePr>
        <p:xfrm>
          <a:off x="5075658" y="1210182"/>
          <a:ext cx="1584000" cy="18000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97679501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64602997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特殊门诊病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种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赔付标准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213974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A: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肾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透析、器官移植、恶性肿瘤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基本医保赔付限额以上的个人自付部分</a:t>
                      </a:r>
                    </a:p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314670"/>
                  </a:ext>
                </a:extLst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78133"/>
              </p:ext>
            </p:extLst>
          </p:nvPr>
        </p:nvGraphicFramePr>
        <p:xfrm>
          <a:off x="1211205" y="3178284"/>
          <a:ext cx="3420000" cy="1651200"/>
        </p:xfrm>
        <a:graphic>
          <a:graphicData uri="http://schemas.openxmlformats.org/drawingml/2006/table">
            <a:tbl>
              <a:tblPr/>
              <a:tblGrid>
                <a:gridCol w="648000">
                  <a:extLst>
                    <a:ext uri="{9D8B030D-6E8A-4147-A177-3AD203B41FA5}">
                      <a16:colId xmlns:a16="http://schemas.microsoft.com/office/drawing/2014/main" val="660502124"/>
                    </a:ext>
                  </a:extLst>
                </a:gridCol>
                <a:gridCol w="1026000">
                  <a:extLst>
                    <a:ext uri="{9D8B030D-6E8A-4147-A177-3AD203B41FA5}">
                      <a16:colId xmlns:a16="http://schemas.microsoft.com/office/drawing/2014/main" val="3952202405"/>
                    </a:ext>
                  </a:extLst>
                </a:gridCol>
                <a:gridCol w="1026000">
                  <a:extLst>
                    <a:ext uri="{9D8B030D-6E8A-4147-A177-3AD203B41FA5}">
                      <a16:colId xmlns:a16="http://schemas.microsoft.com/office/drawing/2014/main" val="9554323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57216531"/>
                    </a:ext>
                  </a:extLst>
                </a:gridCol>
              </a:tblGrid>
              <a:tr h="206388"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三级医院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二级医院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一级医院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588529"/>
                  </a:ext>
                </a:extLst>
              </a:tr>
              <a:tr h="20638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付范围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个人自付部分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079508"/>
                  </a:ext>
                </a:extLst>
              </a:tr>
              <a:tr h="2700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付线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首次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元，二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次及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以上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首次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元，二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次及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以上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258205"/>
                  </a:ext>
                </a:extLst>
              </a:tr>
              <a:tr h="1805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付标准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乙类药个人支付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后的个人自付部分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7811"/>
                  </a:ext>
                </a:extLst>
              </a:tr>
              <a:tr h="180590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86%</a:t>
                      </a:r>
                    </a:p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退休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90%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退休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92%</a:t>
                      </a:r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92%</a:t>
                      </a:r>
                    </a:p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退休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94%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293740"/>
                  </a:ext>
                </a:extLst>
              </a:tr>
              <a:tr h="20638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付限额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15359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91839" y="5077566"/>
            <a:ext cx="504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2538" indent="-1252538" fontAlgn="ctr"/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endParaRPr lang="en-US" altLang="zh-CN" sz="1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5738" indent="-185738" fontAlgn="ctr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</a:rPr>
              <a:t>个人自付费用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：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属于医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</a:rPr>
              <a:t>保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目录范围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</a:rPr>
              <a:t>内的甲、乙类费用，经基本、大额医疗保险赔付后，个人负担的门诊、住院医疗费用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marL="185738" indent="-185738" fontAlgn="ctr"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个人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</a:rPr>
              <a:t>自费费用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：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治疗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</a:rPr>
              <a:t>必须的，医保目录范围内但不属于甲、乙类的由个人支付的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费用，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</a:rPr>
              <a:t>包括门诊、住院医疗费用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fontAlgn="ctr"/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328151" y="120218"/>
            <a:ext cx="57594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一、医疗保险制度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现状</a:t>
            </a:r>
            <a:endParaRPr lang="zh-CN" altLang="en-US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8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28151" y="120218"/>
            <a:ext cx="57594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二、移交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省直管理后待遇变化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点</a:t>
            </a:r>
            <a:endParaRPr lang="zh-CN" altLang="en-US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243191"/>
              </p:ext>
            </p:extLst>
          </p:nvPr>
        </p:nvGraphicFramePr>
        <p:xfrm>
          <a:off x="258554" y="1781099"/>
          <a:ext cx="11606940" cy="4395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542">
                  <a:extLst>
                    <a:ext uri="{9D8B030D-6E8A-4147-A177-3AD203B41FA5}">
                      <a16:colId xmlns:a16="http://schemas.microsoft.com/office/drawing/2014/main" val="3449567740"/>
                    </a:ext>
                  </a:extLst>
                </a:gridCol>
                <a:gridCol w="879813">
                  <a:extLst>
                    <a:ext uri="{9D8B030D-6E8A-4147-A177-3AD203B41FA5}">
                      <a16:colId xmlns:a16="http://schemas.microsoft.com/office/drawing/2014/main" val="1766665861"/>
                    </a:ext>
                  </a:extLst>
                </a:gridCol>
                <a:gridCol w="705822">
                  <a:extLst>
                    <a:ext uri="{9D8B030D-6E8A-4147-A177-3AD203B41FA5}">
                      <a16:colId xmlns:a16="http://schemas.microsoft.com/office/drawing/2014/main" val="3859521493"/>
                    </a:ext>
                  </a:extLst>
                </a:gridCol>
                <a:gridCol w="2712756">
                  <a:extLst>
                    <a:ext uri="{9D8B030D-6E8A-4147-A177-3AD203B41FA5}">
                      <a16:colId xmlns:a16="http://schemas.microsoft.com/office/drawing/2014/main" val="1557907994"/>
                    </a:ext>
                  </a:extLst>
                </a:gridCol>
                <a:gridCol w="3276074">
                  <a:extLst>
                    <a:ext uri="{9D8B030D-6E8A-4147-A177-3AD203B41FA5}">
                      <a16:colId xmlns:a16="http://schemas.microsoft.com/office/drawing/2014/main" val="475317935"/>
                    </a:ext>
                  </a:extLst>
                </a:gridCol>
                <a:gridCol w="3445933">
                  <a:extLst>
                    <a:ext uri="{9D8B030D-6E8A-4147-A177-3AD203B41FA5}">
                      <a16:colId xmlns:a16="http://schemas.microsoft.com/office/drawing/2014/main" val="3661828859"/>
                    </a:ext>
                  </a:extLst>
                </a:gridCol>
              </a:tblGrid>
              <a:tr h="323255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对比项目</a:t>
                      </a:r>
                      <a:endParaRPr lang="zh-CN" alt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东风公司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省直</a:t>
                      </a: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待遇变化点（</a:t>
                      </a:r>
                      <a:r>
                        <a:rPr lang="zh-CN" altLang="en-US" sz="11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蓝提高、</a:t>
                      </a:r>
                      <a:r>
                        <a:rPr lang="zh-CN" altLang="en-US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红降低</a:t>
                      </a:r>
                      <a:r>
                        <a:rPr lang="zh-CN" alt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zh-CN" alt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324095"/>
                  </a:ext>
                </a:extLst>
              </a:tr>
              <a:tr h="3270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基本医保的个账配置</a:t>
                      </a:r>
                      <a:endParaRPr lang="zh-CN" altLang="en-US" sz="11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996" marR="4996" marT="4996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单位划入：根据年龄段按不同比例划入</a:t>
                      </a:r>
                      <a:b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个人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缴纳（在职）：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全额划入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单位划入：在职取消，退休</a:t>
                      </a:r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b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个人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缴纳（在职）：</a:t>
                      </a: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全额划入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在职：</a:t>
                      </a:r>
                      <a:r>
                        <a:rPr lang="zh-CN" altLang="en-US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取消单位缴费的个账划入</a:t>
                      </a:r>
                      <a:endParaRPr lang="en-US" altLang="zh-CN" sz="1100" b="1" u="none" strike="noStrike" dirty="0" smtClean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rtl="0" fontAlgn="ctr"/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退休：省直待遇有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增有减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1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57%</a:t>
                      </a:r>
                      <a:r>
                        <a:rPr lang="zh-CN" altLang="en-US" sz="11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人群提高</a:t>
                      </a:r>
                      <a:endParaRPr lang="en-US" altLang="zh-CN" sz="1100" b="1" i="0" u="none" strike="noStrike" kern="1200" dirty="0" smtClean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2243"/>
                  </a:ext>
                </a:extLst>
              </a:tr>
              <a:tr h="64934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基本医疗保险</a:t>
                      </a:r>
                      <a:endParaRPr lang="en-US" altLang="zh-CN" sz="1100" b="1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门诊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门诊统筹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无门诊统筹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起付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线：</a:t>
                      </a:r>
                      <a:r>
                        <a:rPr lang="en-US" altLang="zh-CN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2400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元；</a:t>
                      </a:r>
                      <a:endParaRPr lang="en-US" altLang="zh-CN" sz="1100" b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报销比例：一级</a:t>
                      </a:r>
                      <a:r>
                        <a:rPr lang="en-US" altLang="zh-CN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80%/</a:t>
                      </a: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二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级</a:t>
                      </a:r>
                      <a:r>
                        <a:rPr lang="en-US" altLang="zh-CN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70%/</a:t>
                      </a: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三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级</a:t>
                      </a:r>
                      <a:r>
                        <a:rPr lang="en-US" altLang="zh-CN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60%/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部属</a:t>
                      </a:r>
                      <a:r>
                        <a:rPr lang="en-US" altLang="zh-CN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。</a:t>
                      </a:r>
                      <a:b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医药费用最高限额：</a:t>
                      </a:r>
                      <a:r>
                        <a:rPr lang="en-US" altLang="zh-CN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岁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以下、</a:t>
                      </a:r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50-70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岁、</a:t>
                      </a:r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岁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以上分别为</a:t>
                      </a:r>
                      <a:r>
                        <a:rPr lang="en-US" altLang="zh-CN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6000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元、</a:t>
                      </a:r>
                      <a:r>
                        <a:rPr lang="en-US" altLang="zh-CN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8000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元、</a:t>
                      </a:r>
                      <a:r>
                        <a:rPr lang="en-US" altLang="zh-CN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10000</a:t>
                      </a: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元。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省直新增门诊统筹</a:t>
                      </a:r>
                      <a:endParaRPr lang="zh-CN" alt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47953"/>
                  </a:ext>
                </a:extLst>
              </a:tr>
              <a:tr h="1659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慢特</a:t>
                      </a:r>
                      <a:r>
                        <a:rPr lang="zh-CN" altLang="en-US" sz="1100" b="0" u="none" strike="noStrike" dirty="0" smtClean="0">
                          <a:effectLst/>
                          <a:latin typeface="+mn-ea"/>
                          <a:ea typeface="+mn-ea"/>
                        </a:rPr>
                        <a:t>病</a:t>
                      </a:r>
                      <a:endParaRPr lang="en-US" altLang="zh-CN" sz="1100" b="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zh-CN" altLang="en-US" sz="1100" b="0" u="none" strike="noStrike" dirty="0" smtClean="0">
                          <a:effectLst/>
                          <a:latin typeface="+mn-ea"/>
                          <a:ea typeface="+mn-ea"/>
                        </a:rPr>
                        <a:t>（特殊疾病）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个病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个病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种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省直待遇有增有减：</a:t>
                      </a:r>
                      <a:endParaRPr lang="en-US" altLang="zh-CN" sz="11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l" rtl="0" fontAlgn="ctr"/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种慢特病未纳入，省直待遇较低</a:t>
                      </a:r>
                      <a:endParaRPr lang="en-US" altLang="zh-CN" sz="1100" b="1" u="none" strike="noStrike" kern="1200" dirty="0" smtClean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1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种慢特病参照住院标准赔付，省直待遇较高</a:t>
                      </a:r>
                      <a:endParaRPr lang="zh-CN" altLang="en-US" sz="110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23473"/>
                  </a:ext>
                </a:extLst>
              </a:tr>
              <a:tr h="4882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起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付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线：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300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元；</a:t>
                      </a:r>
                      <a:endParaRPr lang="en-US" altLang="zh-CN" sz="11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报销比例：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80%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；</a:t>
                      </a:r>
                      <a:endParaRPr lang="en-US" altLang="zh-CN" sz="11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最高限额：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2400-3600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en-US" altLang="zh-CN" sz="11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、与住院费用合并报销；</a:t>
                      </a:r>
                      <a:endParaRPr lang="en-US" altLang="zh-CN" sz="1100" b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t"/>
                      <a:r>
                        <a:rPr lang="en-US" altLang="zh-CN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、不</a:t>
                      </a:r>
                      <a:r>
                        <a:rPr lang="zh-CN" alt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设起付</a:t>
                      </a:r>
                      <a:r>
                        <a:rPr lang="zh-CN" alt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线、有最高限额。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96" marR="4996" marT="4996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718723"/>
                  </a:ext>
                </a:extLst>
              </a:tr>
              <a:tr h="198000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基本医疗保险</a:t>
                      </a:r>
                      <a:endParaRPr lang="en-US" altLang="zh-CN" sz="1100" b="1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住院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起付</a:t>
                      </a:r>
                      <a:r>
                        <a:rPr lang="zh-CN" altLang="en-US" sz="1100" b="0" u="none" strike="noStrike" dirty="0" smtClean="0">
                          <a:effectLst/>
                          <a:latin typeface="+mn-ea"/>
                          <a:ea typeface="+mn-ea"/>
                        </a:rPr>
                        <a:t>线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二级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500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400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省直待遇较高，起付线降低</a:t>
                      </a:r>
                      <a:r>
                        <a:rPr lang="en-US" altLang="zh-CN" sz="11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1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endParaRPr lang="zh-CN" altLang="en-US" sz="110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91919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三级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800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1000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省直待遇较低，起付线分别高出</a:t>
                      </a:r>
                      <a:r>
                        <a:rPr lang="en-US" altLang="zh-CN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zh-CN" altLang="en-US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1200</a:t>
                      </a:r>
                      <a:r>
                        <a:rPr lang="zh-CN" altLang="en-US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09545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三级部属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2000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34454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报销</a:t>
                      </a:r>
                      <a:r>
                        <a:rPr lang="zh-CN" altLang="en-US" sz="1100" b="0" u="none" strike="noStrike" dirty="0" smtClean="0">
                          <a:effectLst/>
                          <a:latin typeface="+mn-ea"/>
                          <a:ea typeface="+mn-ea"/>
                        </a:rPr>
                        <a:t>比例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二</a:t>
                      </a:r>
                      <a:r>
                        <a:rPr lang="zh-CN" altLang="en-US" sz="1100" b="0" u="none" strike="noStrike" dirty="0" smtClean="0">
                          <a:effectLst/>
                          <a:latin typeface="+mn-ea"/>
                          <a:ea typeface="+mn-ea"/>
                        </a:rPr>
                        <a:t>级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在职员工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90%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，退休员工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92%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在职员工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85%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，退休员工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87%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21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省直待遇较低，在职赔付比例分别降低</a:t>
                      </a:r>
                      <a:r>
                        <a:rPr lang="en-US" altLang="zh-CN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5%</a:t>
                      </a:r>
                      <a:r>
                        <a:rPr lang="zh-CN" altLang="en-U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8%</a:t>
                      </a:r>
                      <a:r>
                        <a:rPr lang="zh-CN" altLang="en-U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21%</a:t>
                      </a:r>
                      <a:r>
                        <a:rPr lang="zh-CN" altLang="en-U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，退休赔付比例分别降低</a:t>
                      </a:r>
                      <a:r>
                        <a:rPr lang="en-US" altLang="zh-CN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5%</a:t>
                      </a:r>
                      <a:r>
                        <a:rPr lang="zh-CN" altLang="en-U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10%</a:t>
                      </a:r>
                      <a:r>
                        <a:rPr lang="zh-CN" altLang="en-U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23%</a:t>
                      </a: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167401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三</a:t>
                      </a:r>
                      <a:r>
                        <a:rPr lang="zh-CN" altLang="en-US" sz="1100" b="0" u="none" strike="noStrike" dirty="0" smtClean="0">
                          <a:effectLst/>
                          <a:latin typeface="+mn-ea"/>
                          <a:ea typeface="+mn-ea"/>
                        </a:rPr>
                        <a:t>级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在职员工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86%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，退休员工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90%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在职员工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78%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，退休员工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80%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21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17468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三</a:t>
                      </a:r>
                      <a:r>
                        <a:rPr lang="zh-CN" altLang="en-US" sz="1100" b="0" u="none" strike="noStrike" dirty="0" smtClean="0">
                          <a:effectLst/>
                          <a:latin typeface="+mn-ea"/>
                          <a:ea typeface="+mn-ea"/>
                        </a:rPr>
                        <a:t>级部属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在职员工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65%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，退休员工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67%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21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1" i="0" u="none" strike="noStrike" dirty="0" smtClean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732755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96" marR="4996" marT="4996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最高限额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96" marR="4996" marT="4996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费用限额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费用限额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21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省直待遇较低，大病医保起付线高出</a:t>
                      </a:r>
                      <a:r>
                        <a:rPr lang="en-US" altLang="zh-CN" sz="11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1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68809"/>
                  </a:ext>
                </a:extLst>
              </a:tr>
              <a:tr h="19800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大额</a:t>
                      </a:r>
                      <a:endParaRPr lang="en-US" altLang="zh-CN" sz="1100" b="1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医疗</a:t>
                      </a:r>
                      <a:endParaRPr lang="en-US" altLang="zh-CN" sz="1100" b="1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保险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起付线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21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b="1" i="0" u="none" strike="noStrike" kern="1200" dirty="0" smtClean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996" marR="4996" marT="4996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147985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报销比例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90%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90%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维持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160096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最高限额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保额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保额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省直</a:t>
                      </a:r>
                      <a:r>
                        <a:rPr lang="zh-CN" altLang="en-US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待遇较低，保额降低</a:t>
                      </a:r>
                      <a:r>
                        <a:rPr lang="en-US" altLang="zh-CN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altLang="en-US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038899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个人缴费标准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85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人年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社保缴费基数标准的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0.2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年为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156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人年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1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省直待遇较低，缴费金额高出</a:t>
                      </a:r>
                      <a:r>
                        <a:rPr lang="en-US" altLang="zh-CN" sz="11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</a:t>
                      </a:r>
                      <a:r>
                        <a:rPr lang="zh-CN" altLang="en-US" sz="11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1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1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人年</a:t>
                      </a:r>
                      <a:endParaRPr lang="zh-CN" altLang="en-US" sz="11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260635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u="none" strike="noStrike" dirty="0">
                          <a:effectLst/>
                          <a:latin typeface="+mn-ea"/>
                          <a:ea typeface="+mn-ea"/>
                        </a:rPr>
                        <a:t>费用范围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住院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特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门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A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住院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门诊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慢特病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1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省直待遇较高，赔付范围扩大至门诊</a:t>
                      </a:r>
                      <a:endParaRPr lang="zh-CN" altLang="en-US" sz="110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996" marR="4996" marT="499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4171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51152" y="710332"/>
            <a:ext cx="11514341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100" b="1" dirty="0" smtClean="0">
                <a:solidFill>
                  <a:srgbClr val="000000"/>
                </a:solidFill>
                <a:latin typeface="+mj-ea"/>
                <a:ea typeface="+mj-ea"/>
              </a:rPr>
              <a:t>根据湖北省直医保规定，省直基本</a:t>
            </a:r>
            <a:r>
              <a:rPr lang="en-US" altLang="zh-CN" sz="1100" b="1" dirty="0" smtClean="0">
                <a:solidFill>
                  <a:srgbClr val="000000"/>
                </a:solidFill>
                <a:latin typeface="+mj-ea"/>
                <a:ea typeface="+mj-ea"/>
              </a:rPr>
              <a:t>+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  <a:ea typeface="+mj-ea"/>
              </a:rPr>
              <a:t>大病医保低于东风公司原待遇水平，公司通过</a:t>
            </a:r>
            <a:r>
              <a:rPr lang="en-US" altLang="zh-CN" sz="1100" b="1" dirty="0" smtClean="0">
                <a:solidFill>
                  <a:srgbClr val="000000"/>
                </a:solidFill>
                <a:latin typeface="+mj-ea"/>
                <a:ea typeface="+mj-ea"/>
              </a:rPr>
              <a:t>《</a:t>
            </a:r>
            <a:r>
              <a:rPr lang="zh-CN" altLang="en-US" sz="1100" b="1" dirty="0">
                <a:solidFill>
                  <a:srgbClr val="000000"/>
                </a:solidFill>
                <a:latin typeface="+mj-ea"/>
                <a:ea typeface="+mj-ea"/>
              </a:rPr>
              <a:t>补充医疗保险待遇衔接方案</a:t>
            </a:r>
            <a:r>
              <a:rPr lang="en-US" altLang="zh-CN" sz="1100" b="1" dirty="0" smtClean="0">
                <a:solidFill>
                  <a:srgbClr val="000000"/>
                </a:solidFill>
                <a:latin typeface="+mj-ea"/>
                <a:ea typeface="+mj-ea"/>
              </a:rPr>
              <a:t>》</a:t>
            </a:r>
            <a:r>
              <a:rPr lang="zh-CN" altLang="en-US" sz="1100" b="1" dirty="0" smtClean="0">
                <a:solidFill>
                  <a:srgbClr val="000000"/>
                </a:solidFill>
                <a:latin typeface="+mj-ea"/>
                <a:ea typeface="+mj-ea"/>
              </a:rPr>
              <a:t>适当弥补待遇差距。具体差距包括：</a:t>
            </a:r>
            <a:endParaRPr kumimoji="0" lang="en-US" altLang="zh-CN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    1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、保障水平变化（</a:t>
            </a:r>
            <a:r>
              <a:rPr kumimoji="0" lang="en-US" altLang="zh-CN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1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增</a:t>
            </a:r>
            <a:r>
              <a:rPr kumimoji="0" lang="en-US" altLang="zh-CN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4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升</a:t>
            </a:r>
            <a:r>
              <a:rPr kumimoji="0" lang="en-US" altLang="zh-CN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7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降）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：</a:t>
            </a:r>
            <a:r>
              <a:rPr kumimoji="0" lang="zh-CN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东风公司门诊待遇低于省直，但特殊门诊、住院待遇高于省直，需调整补充</a:t>
            </a: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医疗保险进行待遇</a:t>
            </a:r>
            <a:r>
              <a:rPr kumimoji="0" lang="zh-CN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衔接</a:t>
            </a: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；</a:t>
            </a:r>
            <a:endParaRPr kumimoji="0" lang="en-US" altLang="zh-CN" sz="11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    2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、保障范围缩小（慢特病</a:t>
            </a:r>
            <a:r>
              <a:rPr kumimoji="0" lang="en-US" altLang="zh-CN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16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种减少至</a:t>
            </a:r>
            <a:r>
              <a:rPr kumimoji="0" lang="en-US" altLang="zh-CN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6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种）</a:t>
            </a:r>
            <a:r>
              <a:rPr kumimoji="0" lang="zh-CN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：</a:t>
            </a:r>
            <a:r>
              <a:rPr kumimoji="0" lang="zh-CN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东风病种数量多于省直，同时东风公司对</a:t>
            </a:r>
            <a:r>
              <a:rPr kumimoji="0" lang="en-US" altLang="zh-CN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A</a:t>
            </a:r>
            <a:r>
              <a:rPr kumimoji="0" lang="zh-CN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rPr>
              <a:t>类特殊疾病有政策倾斜，需考虑该群体待遇；</a:t>
            </a:r>
            <a:endParaRPr kumimoji="0" lang="en-US" altLang="zh-CN" sz="11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1100" b="1" dirty="0">
                <a:solidFill>
                  <a:srgbClr val="0000FF"/>
                </a:solidFill>
                <a:latin typeface="+mn-ea"/>
              </a:rPr>
              <a:t>    3</a:t>
            </a:r>
            <a:r>
              <a:rPr lang="zh-CN" altLang="en-US" sz="1100" b="1" dirty="0">
                <a:solidFill>
                  <a:srgbClr val="0000FF"/>
                </a:solidFill>
                <a:latin typeface="+mn-ea"/>
              </a:rPr>
              <a:t>、服务环境优化（</a:t>
            </a:r>
            <a:r>
              <a:rPr lang="zh-CN" altLang="en-US" sz="1100" b="1" dirty="0" smtClean="0">
                <a:solidFill>
                  <a:srgbClr val="0000FF"/>
                </a:solidFill>
                <a:latin typeface="+mn-ea"/>
              </a:rPr>
              <a:t>定点医疗结构扩充</a:t>
            </a:r>
            <a:r>
              <a:rPr lang="zh-CN" altLang="en-US" sz="1100" b="1" dirty="0">
                <a:solidFill>
                  <a:srgbClr val="0000FF"/>
                </a:solidFill>
                <a:latin typeface="+mn-ea"/>
              </a:rPr>
              <a:t>、核算周期调整）</a:t>
            </a:r>
            <a:r>
              <a:rPr lang="zh-CN" altLang="en-US" sz="1100" dirty="0" smtClean="0">
                <a:solidFill>
                  <a:srgbClr val="000000"/>
                </a:solidFill>
                <a:latin typeface="+mj-ea"/>
                <a:ea typeface="+mj-ea"/>
              </a:rPr>
              <a:t>：东风定点医疗机构数量少于省直</a:t>
            </a:r>
            <a:r>
              <a:rPr lang="en-US" altLang="zh-CN" sz="1100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zh-CN" altLang="en-US" sz="1100" dirty="0" smtClean="0">
                <a:solidFill>
                  <a:srgbClr val="000000"/>
                </a:solidFill>
                <a:latin typeface="+mj-ea"/>
              </a:rPr>
              <a:t>武汉</a:t>
            </a:r>
            <a:r>
              <a:rPr lang="en-US" altLang="zh-CN" sz="1100" dirty="0">
                <a:solidFill>
                  <a:srgbClr val="000000"/>
                </a:solidFill>
                <a:latin typeface="+mj-ea"/>
              </a:rPr>
              <a:t>12→79</a:t>
            </a:r>
            <a:r>
              <a:rPr lang="zh-CN" altLang="en-US" sz="1100" dirty="0" smtClean="0">
                <a:solidFill>
                  <a:srgbClr val="000000"/>
                </a:solidFill>
                <a:latin typeface="+mj-ea"/>
              </a:rPr>
              <a:t>家、</a:t>
            </a:r>
            <a:r>
              <a:rPr lang="zh-CN" altLang="en-US" sz="1100" dirty="0" smtClean="0">
                <a:solidFill>
                  <a:srgbClr val="000000"/>
                </a:solidFill>
                <a:latin typeface="+mj-ea"/>
                <a:ea typeface="+mj-ea"/>
              </a:rPr>
              <a:t>十堰</a:t>
            </a:r>
            <a:r>
              <a:rPr lang="en-US" altLang="zh-CN" sz="1100" dirty="0" smtClean="0">
                <a:solidFill>
                  <a:srgbClr val="000000"/>
                </a:solidFill>
                <a:latin typeface="+mj-ea"/>
                <a:ea typeface="+mj-ea"/>
              </a:rPr>
              <a:t>91→115</a:t>
            </a:r>
            <a:r>
              <a:rPr lang="zh-CN" altLang="en-US" sz="1100" dirty="0" smtClean="0">
                <a:solidFill>
                  <a:srgbClr val="000000"/>
                </a:solidFill>
                <a:latin typeface="+mj-ea"/>
                <a:ea typeface="+mj-ea"/>
              </a:rPr>
              <a:t>家、襄阳</a:t>
            </a:r>
            <a:r>
              <a:rPr lang="en-US" altLang="zh-CN" sz="1100" dirty="0">
                <a:solidFill>
                  <a:srgbClr val="000000"/>
                </a:solidFill>
                <a:latin typeface="+mj-ea"/>
                <a:ea typeface="+mj-ea"/>
              </a:rPr>
              <a:t>9</a:t>
            </a:r>
            <a:r>
              <a:rPr lang="en-US" altLang="zh-CN" sz="1100" dirty="0" smtClean="0">
                <a:solidFill>
                  <a:srgbClr val="000000"/>
                </a:solidFill>
                <a:latin typeface="+mj-ea"/>
              </a:rPr>
              <a:t>→22</a:t>
            </a:r>
            <a:r>
              <a:rPr lang="zh-CN" altLang="en-US" sz="1100" dirty="0" smtClean="0">
                <a:solidFill>
                  <a:srgbClr val="000000"/>
                </a:solidFill>
                <a:latin typeface="+mj-ea"/>
              </a:rPr>
              <a:t>家</a:t>
            </a:r>
            <a:r>
              <a:rPr lang="en-US" altLang="zh-CN" sz="11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  <a:r>
              <a:rPr lang="zh-CN" altLang="en-US" sz="1100" dirty="0" smtClean="0">
                <a:solidFill>
                  <a:srgbClr val="000000"/>
                </a:solidFill>
                <a:latin typeface="+mj-ea"/>
                <a:ea typeface="+mj-ea"/>
              </a:rPr>
              <a:t>，医保核算周期从跨年调整为自然年度。</a:t>
            </a:r>
            <a:endParaRPr kumimoji="0" lang="zh-CN" alt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2907" y="6189275"/>
            <a:ext cx="11182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鄂政办发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〔2021〕26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号</a:t>
            </a:r>
            <a:r>
              <a:rPr lang="en-US" altLang="zh-CN" sz="1200" dirty="0" smtClean="0">
                <a:solidFill>
                  <a:srgbClr val="000000"/>
                </a:solidFill>
                <a:latin typeface="+mn-ea"/>
              </a:rPr>
              <a:t>《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在鄂中央企业和单位职工医疗保险实施办法（试行）</a:t>
            </a:r>
            <a:r>
              <a:rPr lang="en-US" altLang="zh-CN" sz="1200" dirty="0" smtClean="0">
                <a:solidFill>
                  <a:srgbClr val="000000"/>
                </a:solidFill>
                <a:latin typeface="+mn-ea"/>
              </a:rPr>
              <a:t>》</a:t>
            </a:r>
            <a:r>
              <a:rPr lang="zh-CN" altLang="en-US" sz="1200" dirty="0" smtClean="0">
                <a:solidFill>
                  <a:srgbClr val="000000"/>
                </a:solidFill>
                <a:latin typeface="+mn-ea"/>
              </a:rPr>
              <a:t>，鄂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医保发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〔2021〕36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号</a:t>
            </a:r>
            <a:r>
              <a:rPr lang="en-US" altLang="zh-CN" sz="1200" dirty="0" smtClean="0">
                <a:solidFill>
                  <a:srgbClr val="000000"/>
                </a:solidFill>
                <a:latin typeface="+mn-ea"/>
              </a:rPr>
              <a:t>《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在鄂中央企业和单位职工医疗保险实施细则（试行）</a:t>
            </a:r>
            <a:r>
              <a:rPr lang="en-US" altLang="zh-CN" sz="1200" dirty="0" smtClean="0">
                <a:solidFill>
                  <a:srgbClr val="000000"/>
                </a:solidFill>
                <a:latin typeface="+mn-ea"/>
              </a:rPr>
              <a:t>》</a:t>
            </a:r>
            <a:endParaRPr lang="zh-CN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21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ísḷïdè">
            <a:extLst>
              <a:ext uri="{FF2B5EF4-FFF2-40B4-BE49-F238E27FC236}">
                <a16:creationId xmlns:a16="http://schemas.microsoft.com/office/drawing/2014/main" id="{0EF96536-DD5A-45CC-BE15-73A60839F0A4}"/>
              </a:ext>
            </a:extLst>
          </p:cNvPr>
          <p:cNvSpPr/>
          <p:nvPr/>
        </p:nvSpPr>
        <p:spPr>
          <a:xfrm>
            <a:off x="1018644" y="1127613"/>
            <a:ext cx="1579514" cy="1728000"/>
          </a:xfrm>
          <a:prstGeom prst="roundRect">
            <a:avLst>
              <a:gd name="adj" fmla="val 0"/>
            </a:avLst>
          </a:prstGeom>
          <a:noFill/>
          <a:ln w="3175" cap="rnd">
            <a:solidFill>
              <a:srgbClr val="C00000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ïṧlîḑe">
            <a:extLst>
              <a:ext uri="{FF2B5EF4-FFF2-40B4-BE49-F238E27FC236}">
                <a16:creationId xmlns:a16="http://schemas.microsoft.com/office/drawing/2014/main" id="{31C7439E-65E0-47E5-B11A-FEA61333E6E9}"/>
              </a:ext>
            </a:extLst>
          </p:cNvPr>
          <p:cNvSpPr/>
          <p:nvPr/>
        </p:nvSpPr>
        <p:spPr>
          <a:xfrm>
            <a:off x="1018643" y="3446053"/>
            <a:ext cx="1579514" cy="2160000"/>
          </a:xfrm>
          <a:prstGeom prst="roundRect">
            <a:avLst>
              <a:gd name="adj" fmla="val 0"/>
            </a:avLst>
          </a:prstGeom>
          <a:noFill/>
          <a:ln w="3175" cap="rnd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28151" y="120218"/>
            <a:ext cx="57594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三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、待遇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衔接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方案</a:t>
            </a:r>
            <a:endParaRPr lang="zh-CN" altLang="en-US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239669" y="117836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0 w 3123406"/>
              <a:gd name="connsiteY5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364864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475269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613263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09506" y="214968"/>
            <a:ext cx="875560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设计原则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49362" y="214968"/>
            <a:ext cx="87556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方案内容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09420" y="214968"/>
            <a:ext cx="87556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方案测算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19825" y="214968"/>
            <a:ext cx="101662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4.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风险及对策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ísḷïdè">
            <a:extLst>
              <a:ext uri="{FF2B5EF4-FFF2-40B4-BE49-F238E27FC236}">
                <a16:creationId xmlns:a16="http://schemas.microsoft.com/office/drawing/2014/main" id="{0EF96536-DD5A-45CC-BE15-73A60839F0A4}"/>
              </a:ext>
            </a:extLst>
          </p:cNvPr>
          <p:cNvSpPr/>
          <p:nvPr/>
        </p:nvSpPr>
        <p:spPr>
          <a:xfrm>
            <a:off x="2765463" y="1127613"/>
            <a:ext cx="8831652" cy="1728000"/>
          </a:xfrm>
          <a:prstGeom prst="roundRect">
            <a:avLst>
              <a:gd name="adj" fmla="val 0"/>
            </a:avLst>
          </a:prstGeom>
          <a:noFill/>
          <a:ln w="3175" cap="rnd">
            <a:solidFill>
              <a:srgbClr val="C00000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îṧlíḓe">
            <a:extLst>
              <a:ext uri="{FF2B5EF4-FFF2-40B4-BE49-F238E27FC236}">
                <a16:creationId xmlns:a16="http://schemas.microsoft.com/office/drawing/2014/main" id="{16318FE4-C6C9-4952-B96E-8661FD1384C4}"/>
              </a:ext>
            </a:extLst>
          </p:cNvPr>
          <p:cNvSpPr/>
          <p:nvPr/>
        </p:nvSpPr>
        <p:spPr>
          <a:xfrm>
            <a:off x="595660" y="1562324"/>
            <a:ext cx="858578" cy="85857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sz="2000" b="1" dirty="0">
                <a:solidFill>
                  <a:schemeClr val="bg1"/>
                </a:solidFill>
              </a:rPr>
              <a:t>01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ïṧlîḑe">
            <a:extLst>
              <a:ext uri="{FF2B5EF4-FFF2-40B4-BE49-F238E27FC236}">
                <a16:creationId xmlns:a16="http://schemas.microsoft.com/office/drawing/2014/main" id="{31C7439E-65E0-47E5-B11A-FEA61333E6E9}"/>
              </a:ext>
            </a:extLst>
          </p:cNvPr>
          <p:cNvSpPr/>
          <p:nvPr/>
        </p:nvSpPr>
        <p:spPr>
          <a:xfrm>
            <a:off x="2765462" y="3446053"/>
            <a:ext cx="8831652" cy="2160000"/>
          </a:xfrm>
          <a:prstGeom prst="roundRect">
            <a:avLst>
              <a:gd name="adj" fmla="val 0"/>
            </a:avLst>
          </a:prstGeom>
          <a:noFill/>
          <a:ln w="3175" cap="rnd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îŝľíďe">
            <a:extLst>
              <a:ext uri="{FF2B5EF4-FFF2-40B4-BE49-F238E27FC236}">
                <a16:creationId xmlns:a16="http://schemas.microsoft.com/office/drawing/2014/main" id="{F8569C79-3CB7-4EA8-8A8B-4C9392C869A3}"/>
              </a:ext>
            </a:extLst>
          </p:cNvPr>
          <p:cNvSpPr/>
          <p:nvPr/>
        </p:nvSpPr>
        <p:spPr>
          <a:xfrm>
            <a:off x="595660" y="4096764"/>
            <a:ext cx="858578" cy="85857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sz="2000" b="1" dirty="0" smtClean="0">
                <a:solidFill>
                  <a:schemeClr val="tx1"/>
                </a:solidFill>
              </a:rPr>
              <a:t>02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3032" y="166844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总体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</a:rPr>
              <a:t>原则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03032" y="420288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改善</a:t>
            </a:r>
            <a:endParaRPr lang="en-US" altLang="zh-CN" b="1" dirty="0" smtClean="0"/>
          </a:p>
          <a:p>
            <a:r>
              <a:rPr lang="zh-CN" altLang="en-US" b="1" dirty="0"/>
              <a:t>行动</a:t>
            </a:r>
            <a:endParaRPr lang="en-US" altLang="zh-CN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3062833" y="1355542"/>
            <a:ext cx="8218885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j-ea"/>
                <a:ea typeface="+mj-ea"/>
              </a:rPr>
              <a:t>两不降一提高</a:t>
            </a:r>
            <a:r>
              <a:rPr lang="zh-CN" altLang="en-US" sz="1200" b="1" dirty="0" smtClean="0">
                <a:latin typeface="+mj-ea"/>
                <a:ea typeface="+mj-ea"/>
              </a:rPr>
              <a:t>：</a:t>
            </a:r>
            <a:r>
              <a:rPr lang="zh-CN" altLang="en-US" sz="1200" dirty="0">
                <a:latin typeface="+mj-ea"/>
                <a:ea typeface="+mj-ea"/>
              </a:rPr>
              <a:t>不降低补充医疗保险投入</a:t>
            </a:r>
            <a:r>
              <a:rPr lang="zh-CN" altLang="en-US" sz="1200" dirty="0" smtClean="0">
                <a:latin typeface="+mj-ea"/>
                <a:ea typeface="+mj-ea"/>
              </a:rPr>
              <a:t>总量，不</a:t>
            </a:r>
            <a:r>
              <a:rPr lang="zh-CN" altLang="en-US" sz="1200" dirty="0">
                <a:latin typeface="+mj-ea"/>
                <a:ea typeface="+mj-ea"/>
              </a:rPr>
              <a:t>降低补充医疗保险平均待遇</a:t>
            </a:r>
            <a:r>
              <a:rPr lang="zh-CN" altLang="en-US" sz="1200" dirty="0" smtClean="0">
                <a:latin typeface="+mj-ea"/>
                <a:ea typeface="+mj-ea"/>
              </a:rPr>
              <a:t>水平，适当</a:t>
            </a:r>
            <a:r>
              <a:rPr lang="zh-CN" altLang="en-US" sz="1200" dirty="0">
                <a:latin typeface="+mj-ea"/>
                <a:ea typeface="+mj-ea"/>
              </a:rPr>
              <a:t>提高就医负担较重人员医疗待遇</a:t>
            </a:r>
            <a:endParaRPr lang="en-US" altLang="zh-CN" sz="1200" dirty="0">
              <a:latin typeface="+mj-ea"/>
              <a:ea typeface="+mj-ea"/>
            </a:endParaRPr>
          </a:p>
          <a:p>
            <a:pPr marL="171450" indent="-1714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j-ea"/>
                <a:ea typeface="+mj-ea"/>
              </a:rPr>
              <a:t>重点</a:t>
            </a:r>
            <a:r>
              <a:rPr lang="zh-CN" altLang="en-US" sz="1200" b="1" dirty="0" smtClean="0">
                <a:latin typeface="+mj-ea"/>
                <a:ea typeface="+mj-ea"/>
              </a:rPr>
              <a:t>倾斜：</a:t>
            </a:r>
            <a:r>
              <a:rPr lang="zh-CN" altLang="en-US" sz="1200" dirty="0">
                <a:latin typeface="+mj-ea"/>
                <a:ea typeface="+mj-ea"/>
              </a:rPr>
              <a:t>向罹患重病或大病、医疗负担较重、年龄较大等职工群体适度倾斜</a:t>
            </a:r>
            <a:endParaRPr lang="en-US" altLang="zh-CN" sz="1200" dirty="0">
              <a:latin typeface="+mj-ea"/>
              <a:ea typeface="+mj-ea"/>
            </a:endParaRPr>
          </a:p>
          <a:p>
            <a:pPr marL="171450" indent="-1714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b="1" dirty="0" smtClean="0">
                <a:latin typeface="+mj-ea"/>
                <a:ea typeface="+mj-ea"/>
              </a:rPr>
              <a:t>对标服务领先</a:t>
            </a:r>
            <a:r>
              <a:rPr lang="zh-CN" altLang="en-US" sz="1200" dirty="0" smtClean="0">
                <a:latin typeface="+mj-ea"/>
                <a:ea typeface="+mj-ea"/>
              </a:rPr>
              <a:t>：</a:t>
            </a:r>
            <a:r>
              <a:rPr lang="zh-CN" altLang="en-US" sz="1200" b="1" dirty="0">
                <a:latin typeface="+mj-ea"/>
              </a:rPr>
              <a:t>两个一</a:t>
            </a:r>
            <a:r>
              <a:rPr lang="zh-CN" altLang="en-US" sz="1200" dirty="0">
                <a:latin typeface="+mj-ea"/>
              </a:rPr>
              <a:t>（一站式服务、一票制</a:t>
            </a:r>
            <a:r>
              <a:rPr lang="zh-CN" altLang="en-US" sz="1200" dirty="0" smtClean="0">
                <a:latin typeface="+mj-ea"/>
              </a:rPr>
              <a:t>结算），</a:t>
            </a:r>
            <a:r>
              <a:rPr lang="zh-CN" altLang="en-US" sz="1200" b="1" dirty="0">
                <a:latin typeface="+mj-ea"/>
              </a:rPr>
              <a:t>十五字</a:t>
            </a:r>
            <a:r>
              <a:rPr lang="zh-CN" altLang="en-US" sz="1200" dirty="0">
                <a:latin typeface="+mj-ea"/>
              </a:rPr>
              <a:t>（就近看，就近办，直接报，报得快，少跑腿</a:t>
            </a:r>
            <a:r>
              <a:rPr lang="zh-CN" altLang="en-US" sz="1200" dirty="0" smtClean="0">
                <a:latin typeface="+mj-ea"/>
              </a:rPr>
              <a:t>）</a:t>
            </a:r>
            <a:endParaRPr lang="zh-CN" altLang="en-US" sz="1200" dirty="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62834" y="3588851"/>
            <a:ext cx="8218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j-ea"/>
              </a:rPr>
              <a:t>共建生态圈：</a:t>
            </a:r>
            <a:r>
              <a:rPr lang="zh-CN" altLang="en-US" sz="1200" dirty="0">
                <a:latin typeface="+mj-ea"/>
              </a:rPr>
              <a:t>项目各方（公司、省直医保、保险公司、医疗机构、员工等</a:t>
            </a:r>
            <a:r>
              <a:rPr lang="en-US" altLang="zh-CN" sz="1200" dirty="0">
                <a:latin typeface="+mj-ea"/>
              </a:rPr>
              <a:t>5</a:t>
            </a:r>
            <a:r>
              <a:rPr lang="zh-CN" altLang="en-US" sz="1200" dirty="0">
                <a:latin typeface="+mj-ea"/>
              </a:rPr>
              <a:t>方）共建生态圈，实现共创共治共</a:t>
            </a:r>
            <a:r>
              <a:rPr lang="zh-CN" altLang="en-US" sz="1200" dirty="0" smtClean="0">
                <a:latin typeface="+mj-ea"/>
              </a:rPr>
              <a:t>赢</a:t>
            </a:r>
            <a:endParaRPr lang="en-US" altLang="zh-CN" sz="1200" b="1" dirty="0" smtClean="0">
              <a:latin typeface="+mj-ea"/>
              <a:ea typeface="+mj-ea"/>
            </a:endParaRPr>
          </a:p>
          <a:p>
            <a:pPr marL="171450" indent="-1714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b="1" dirty="0" smtClean="0">
                <a:latin typeface="+mj-ea"/>
                <a:ea typeface="+mj-ea"/>
              </a:rPr>
              <a:t>病</a:t>
            </a:r>
            <a:r>
              <a:rPr lang="zh-CN" altLang="en-US" sz="1200" b="1" dirty="0">
                <a:latin typeface="+mj-ea"/>
                <a:ea typeface="+mj-ea"/>
              </a:rPr>
              <a:t>前预防：</a:t>
            </a:r>
            <a:r>
              <a:rPr lang="zh-CN" altLang="en-US" sz="1200" dirty="0">
                <a:latin typeface="+mj-ea"/>
                <a:ea typeface="+mj-ea"/>
              </a:rPr>
              <a:t>体检大数据治理、健康管理前移，通过预防合理减少医疗支出</a:t>
            </a:r>
            <a:endParaRPr lang="en-US" altLang="zh-CN" sz="1200" dirty="0">
              <a:latin typeface="+mj-ea"/>
              <a:ea typeface="+mj-ea"/>
            </a:endParaRPr>
          </a:p>
          <a:p>
            <a:pPr marL="171450" indent="-1714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j-ea"/>
                <a:ea typeface="+mj-ea"/>
              </a:rPr>
              <a:t>杜绝</a:t>
            </a:r>
            <a:r>
              <a:rPr lang="zh-CN" altLang="en-US" sz="1200" b="1" dirty="0" smtClean="0">
                <a:latin typeface="+mj-ea"/>
                <a:ea typeface="+mj-ea"/>
              </a:rPr>
              <a:t>浪费</a:t>
            </a:r>
            <a:r>
              <a:rPr lang="zh-CN" altLang="en-US" sz="1200" b="1" dirty="0">
                <a:latin typeface="+mj-ea"/>
                <a:ea typeface="+mj-ea"/>
              </a:rPr>
              <a:t>：</a:t>
            </a:r>
            <a:r>
              <a:rPr lang="zh-CN" altLang="en-US" sz="1200" dirty="0" smtClean="0">
                <a:latin typeface="+mj-ea"/>
                <a:ea typeface="+mj-ea"/>
              </a:rPr>
              <a:t>看门人制度、</a:t>
            </a:r>
            <a:r>
              <a:rPr lang="zh-CN" altLang="en-US" sz="1200" dirty="0">
                <a:latin typeface="+mj-ea"/>
                <a:ea typeface="+mj-ea"/>
              </a:rPr>
              <a:t>红黄牌制度，减少“跑冒滴漏”</a:t>
            </a:r>
            <a:endParaRPr lang="en-US" altLang="zh-CN" sz="1200" dirty="0">
              <a:latin typeface="+mj-ea"/>
              <a:ea typeface="+mj-ea"/>
            </a:endParaRPr>
          </a:p>
          <a:p>
            <a:pPr marL="171450" indent="-1714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j-ea"/>
                <a:ea typeface="+mj-ea"/>
              </a:rPr>
              <a:t>质量监控：</a:t>
            </a:r>
            <a:r>
              <a:rPr lang="zh-CN" altLang="en-US" sz="1200" dirty="0">
                <a:latin typeface="+mj-ea"/>
                <a:ea typeface="+mj-ea"/>
              </a:rPr>
              <a:t>定期开展满意度评价，员工满意度达到</a:t>
            </a:r>
            <a:r>
              <a:rPr lang="en-US" altLang="zh-CN" sz="1200" dirty="0">
                <a:latin typeface="+mj-ea"/>
                <a:ea typeface="+mj-ea"/>
              </a:rPr>
              <a:t>80%</a:t>
            </a:r>
            <a:r>
              <a:rPr lang="zh-CN" altLang="en-US" sz="1200" dirty="0">
                <a:latin typeface="+mj-ea"/>
                <a:ea typeface="+mj-ea"/>
              </a:rPr>
              <a:t>以上</a:t>
            </a:r>
            <a:endParaRPr lang="en-US" altLang="zh-CN" sz="1200" dirty="0">
              <a:latin typeface="+mj-ea"/>
              <a:ea typeface="+mj-ea"/>
            </a:endParaRPr>
          </a:p>
          <a:p>
            <a:pPr marL="171450" indent="-1714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j-ea"/>
                <a:ea typeface="+mj-ea"/>
              </a:rPr>
              <a:t>商</a:t>
            </a:r>
            <a:r>
              <a:rPr lang="zh-CN" altLang="en-US" sz="1200" b="1" dirty="0" smtClean="0">
                <a:latin typeface="+mj-ea"/>
                <a:ea typeface="+mj-ea"/>
              </a:rPr>
              <a:t>保转型</a:t>
            </a:r>
            <a:r>
              <a:rPr lang="zh-CN" altLang="en-US" sz="1200" dirty="0" smtClean="0">
                <a:latin typeface="+mj-ea"/>
                <a:ea typeface="+mj-ea"/>
              </a:rPr>
              <a:t>：</a:t>
            </a:r>
            <a:r>
              <a:rPr lang="zh-CN" altLang="en-US" sz="1200" dirty="0">
                <a:latin typeface="+mj-ea"/>
                <a:ea typeface="+mj-ea"/>
              </a:rPr>
              <a:t>公司福利商保项目聚焦人身风险保障、补充医保运行监控、专业医疗服务</a:t>
            </a:r>
            <a:r>
              <a:rPr lang="zh-CN" altLang="en-US" sz="1200" dirty="0" smtClean="0">
                <a:latin typeface="+mj-ea"/>
                <a:ea typeface="+mj-ea"/>
              </a:rPr>
              <a:t>等，通过集采与公司财产险协同采购、并争取赠送员工重疾险项目</a:t>
            </a:r>
            <a:endParaRPr lang="zh-CN" altLang="en-US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554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28151" y="120218"/>
            <a:ext cx="57594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三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、待遇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衔接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方案</a:t>
            </a:r>
            <a:endParaRPr lang="zh-CN" altLang="en-US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1041" y="1280298"/>
            <a:ext cx="3275196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思路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保障参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保人员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医疗保障待遇平稳衔接，向</a:t>
            </a:r>
            <a:r>
              <a:rPr lang="zh-CN" altLang="en-US" sz="1100" dirty="0">
                <a:latin typeface="微软雅黑" panose="020B0503020204020204" pitchFamily="34" charset="-122"/>
              </a:rPr>
              <a:t>患重大</a:t>
            </a:r>
            <a:r>
              <a:rPr lang="zh-CN" altLang="en-US" sz="1100" dirty="0" smtClean="0">
                <a:latin typeface="微软雅黑" panose="020B0503020204020204" pitchFamily="34" charset="-122"/>
              </a:rPr>
              <a:t>疾病或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医疗费用较高的、高龄的参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保人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员倾斜，并引导参保人员分级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诊疗、合理就医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n"/>
            </a:pPr>
            <a:r>
              <a:rPr lang="zh-CN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  <a:r>
              <a:rPr lang="zh-CN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付线</a:t>
            </a:r>
            <a:r>
              <a:rPr lang="zh-CN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赔付</a:t>
            </a:r>
            <a:r>
              <a:rPr lang="zh-CN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比例</a:t>
            </a:r>
            <a:r>
              <a:rPr lang="zh-CN" altLang="en-US" sz="1100" dirty="0">
                <a:latin typeface="微软雅黑" panose="020B0503020204020204" pitchFamily="34" charset="-122"/>
              </a:rPr>
              <a:t>，补充医保纳入省医疗保障信息</a:t>
            </a:r>
            <a:r>
              <a:rPr lang="zh-CN" altLang="en-US" sz="1100" dirty="0" smtClean="0">
                <a:latin typeface="微软雅黑" panose="020B0503020204020204" pitchFamily="34" charset="-122"/>
              </a:rPr>
              <a:t>平台统一结算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名词解释：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</a:rPr>
              <a:t>个人自付费用：属于医保目录范围内的甲、乙类费用，经基本、大额医疗保险赔付后，个人负担的门诊、住院医疗费用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</a:rPr>
              <a:t>个人自费费用：治疗必须的，医保目录范围内但不属于甲、乙类的由个人支付的费用，包括门诊、住院医疗费用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CN" sz="1100" dirty="0" smtClean="0">
                <a:latin typeface="微软雅黑" panose="020B0503020204020204" pitchFamily="34" charset="-122"/>
              </a:rPr>
              <a:t>A</a:t>
            </a:r>
            <a:r>
              <a:rPr lang="zh-CN" altLang="en-US" sz="1100" dirty="0">
                <a:latin typeface="微软雅黑" panose="020B0503020204020204" pitchFamily="34" charset="-122"/>
              </a:rPr>
              <a:t>类</a:t>
            </a:r>
            <a:r>
              <a:rPr lang="zh-CN" altLang="en-US" sz="1100" dirty="0" smtClean="0">
                <a:latin typeface="微软雅黑" panose="020B0503020204020204" pitchFamily="34" charset="-122"/>
              </a:rPr>
              <a:t>疾病，肾</a:t>
            </a:r>
            <a:r>
              <a:rPr lang="zh-CN" altLang="en-US" sz="1100" dirty="0">
                <a:latin typeface="微软雅黑" panose="020B0503020204020204" pitchFamily="34" charset="-122"/>
              </a:rPr>
              <a:t>透析、器官移植、</a:t>
            </a:r>
            <a:r>
              <a:rPr lang="zh-CN" altLang="en-US" sz="1100" dirty="0" smtClean="0">
                <a:latin typeface="微软雅黑" panose="020B0503020204020204" pitchFamily="34" charset="-122"/>
              </a:rPr>
              <a:t>恶性肿瘤等</a:t>
            </a:r>
            <a:endParaRPr lang="en-US" altLang="zh-CN" sz="1100" dirty="0" smtClean="0">
              <a:latin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1040" y="770750"/>
            <a:ext cx="5765349" cy="276999"/>
          </a:xfrm>
          <a:prstGeom prst="rect">
            <a:avLst/>
          </a:prstGeom>
          <a:solidFill>
            <a:srgbClr val="C00000"/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      补充医疗保险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待遇衔接方案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要点（在职</a:t>
            </a:r>
            <a:r>
              <a:rPr lang="en-US" altLang="zh-CN" sz="1200" b="1" dirty="0" smtClean="0">
                <a:solidFill>
                  <a:schemeClr val="bg1"/>
                </a:solidFill>
                <a:latin typeface="+mn-ea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退休，省直直接结算）</a:t>
            </a:r>
            <a:endParaRPr lang="zh-CN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760270"/>
              </p:ext>
            </p:extLst>
          </p:nvPr>
        </p:nvGraphicFramePr>
        <p:xfrm>
          <a:off x="3908738" y="1280298"/>
          <a:ext cx="8045802" cy="5361884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113779694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4990082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606058820"/>
                    </a:ext>
                  </a:extLst>
                </a:gridCol>
                <a:gridCol w="773802">
                  <a:extLst>
                    <a:ext uri="{9D8B030D-6E8A-4147-A177-3AD203B41FA5}">
                      <a16:colId xmlns:a16="http://schemas.microsoft.com/office/drawing/2014/main" val="2563011433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890711883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1736862776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025694375"/>
                    </a:ext>
                  </a:extLst>
                </a:gridCol>
              </a:tblGrid>
              <a:tr h="339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保障</a:t>
                      </a:r>
                      <a:endParaRPr lang="en-US" altLang="zh-C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</a:t>
                      </a:r>
                      <a:endParaRPr lang="en-US" altLang="zh-C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保障项目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原保障内容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待遇衔接方案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说明（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增、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提高，弥补省直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降</a:t>
                      </a:r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21476"/>
                  </a:ext>
                </a:extLst>
              </a:tr>
              <a:tr h="198000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门诊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补充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个人自付费用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起付线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500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endParaRPr lang="en-US" altLang="zh-CN" sz="105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待遇提高，降低起付线</a:t>
                      </a:r>
                      <a:endParaRPr lang="zh-CN" altLang="en-US" sz="105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8566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赔付比例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80%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80%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维持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9208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个人自费费用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起付线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</a:t>
                      </a:r>
                      <a:r>
                        <a:rPr lang="zh-CN" altLang="en-US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维持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30389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赔付比例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50%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50%</a:t>
                      </a:r>
                      <a:endParaRPr lang="zh-CN" altLang="en-U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维持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257882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个人自付费用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+mn-ea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起付线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500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endParaRPr lang="en-US" altLang="zh-CN" sz="105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待遇提高，降低起付线</a:t>
                      </a:r>
                      <a:endParaRPr lang="zh-CN" altLang="en-US" sz="105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45755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赔付比例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</a:t>
                      </a:r>
                      <a:r>
                        <a:rPr lang="en-US" altLang="zh-CN" sz="105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待遇提高，提供赔付比例</a:t>
                      </a:r>
                      <a:endParaRPr lang="zh-CN" altLang="en-US" sz="105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6123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赔付限额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6000</a:t>
                      </a:r>
                      <a:r>
                        <a:rPr lang="zh-CN" altLang="en-US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endParaRPr lang="en-US" altLang="zh-CN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维持</a:t>
                      </a:r>
                      <a:endParaRPr lang="zh-CN" alt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+mn-ea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82198"/>
                  </a:ext>
                </a:extLst>
              </a:tr>
              <a:tr h="19800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住院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补充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个人自付费用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+mn-ea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起付线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endParaRPr lang="en-US" altLang="zh-CN" sz="100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待遇提高，取消补充医保起付线</a:t>
                      </a:r>
                      <a:endParaRPr lang="zh-CN" altLang="en-US" sz="105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13521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赔付比例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</a:p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∞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)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(0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(1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90%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(5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万元，∞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93%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年满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岁人群当年起提高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个百分点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待遇提高，优化分段赔付规则，提高高龄人群赔付比例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76402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个人自费费用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+mn-ea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起付线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</a:t>
                      </a:r>
                      <a:r>
                        <a:rPr lang="zh-CN" altLang="en-US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1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维持</a:t>
                      </a:r>
                      <a:endParaRPr kumimoji="0" lang="zh-CN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81860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赔付比例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50%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50%</a:t>
                      </a:r>
                      <a:endParaRPr lang="zh-CN" altLang="en-U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1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维持</a:t>
                      </a:r>
                      <a:endParaRPr kumimoji="0" lang="zh-CN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825048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个人自付费用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+mn-ea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起付线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500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endParaRPr lang="en-US" altLang="zh-CN" sz="105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待遇提高，降低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补充医保起付线</a:t>
                      </a:r>
                      <a:endParaRPr lang="zh-CN" altLang="en-US" sz="105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809899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赔付比例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</a:p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60%</a:t>
                      </a:r>
                    </a:p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万元，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∞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)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70%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(0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66%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(1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(5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万元，∞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年满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岁人群当年起提高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个百分点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待遇提高，优化分段赔付规则，提高高龄人群赔付比例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127320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个人自费费用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+mn-ea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起付线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万元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维持</a:t>
                      </a: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65169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赔付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比例</a:t>
                      </a:r>
                      <a:endParaRPr kumimoji="0" lang="zh-CN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50%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50%</a:t>
                      </a:r>
                      <a:endParaRPr lang="zh-CN" altLang="en-U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维持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797199"/>
                  </a:ext>
                </a:extLst>
              </a:tr>
              <a:tr h="1980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健康</a:t>
                      </a:r>
                      <a:endParaRPr lang="en-US" altLang="zh-CN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退休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满意度调查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每年定期开展满意度评价</a:t>
                      </a:r>
                      <a:endParaRPr kumimoji="0" lang="en-US" altLang="zh-C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每年定期开展满意度评价</a:t>
                      </a:r>
                      <a:endParaRPr lang="en-US" altLang="zh-CN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维持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004306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健康数据管理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endParaRPr kumimoji="0" lang="en-US" altLang="zh-C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体检大数据治理，提供健康管理建议</a:t>
                      </a:r>
                      <a:endParaRPr lang="zh-CN" altLang="en-US" sz="105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</a:t>
                      </a: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7717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健康激励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endParaRPr kumimoji="0" lang="en-US" altLang="zh-C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全年未出险员工激励，如特定疾病筛查、健康护理仪器、健身卡等</a:t>
                      </a:r>
                      <a:endParaRPr lang="zh-CN" altLang="en-US" sz="105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50" b="1" i="0" u="none" strike="noStrike" kern="1200" dirty="0" smtClean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4027"/>
                  </a:ext>
                </a:extLst>
              </a:tr>
              <a:tr h="198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商业保险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在职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疾病身故险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ctr" latinLnBrk="0" hangingPunct="1"/>
                      <a:endParaRPr kumimoji="0" lang="zh-CN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</a:t>
                      </a:r>
                      <a:endParaRPr kumimoji="0" lang="en-US" altLang="zh-C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endParaRPr kumimoji="0" lang="en-US" altLang="zh-C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与人身险整合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042740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退休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意外身故险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ctr" latinLnBrk="0" hangingPunct="1"/>
                      <a:endParaRPr kumimoji="0" lang="zh-CN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</a:t>
                      </a:r>
                      <a:endParaRPr kumimoji="0" lang="en-US" altLang="zh-C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endParaRPr kumimoji="0" lang="en-US" altLang="zh-C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与人身险整合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156" marR="4156" marT="41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5291"/>
                  </a:ext>
                </a:extLst>
              </a:tr>
            </a:tbl>
          </a:graphicData>
        </a:graphic>
      </p:graphicFrame>
      <p:sp>
        <p:nvSpPr>
          <p:cNvPr id="18" name="任意多边形 17"/>
          <p:cNvSpPr/>
          <p:nvPr/>
        </p:nvSpPr>
        <p:spPr>
          <a:xfrm>
            <a:off x="3239669" y="117836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0 w 3123406"/>
              <a:gd name="connsiteY5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364864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5475269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613263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09506" y="214968"/>
            <a:ext cx="875560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设计原则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49362" y="214968"/>
            <a:ext cx="87556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方案内容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09420" y="214968"/>
            <a:ext cx="87556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方案测算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19825" y="214968"/>
            <a:ext cx="101662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4.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风险及对策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58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28151" y="120218"/>
            <a:ext cx="57594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三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、待遇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衔接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方案</a:t>
            </a:r>
            <a:endParaRPr lang="zh-CN" altLang="en-US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4680" y="1277024"/>
            <a:ext cx="3024826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思路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提高员工家庭面对人身重大风险的抵御能力，监控补充医保运行情况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n"/>
            </a:pPr>
            <a:r>
              <a:rPr lang="zh-CN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调整内容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新增保险服务，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提高疾病死亡保障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水平</a:t>
            </a:r>
            <a:r>
              <a:rPr lang="zh-CN" altLang="en-US" sz="1100" dirty="0" smtClean="0">
                <a:latin typeface="微软雅黑" panose="020B0503020204020204" pitchFamily="34" charset="-122"/>
              </a:rPr>
              <a:t>，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取消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与医疗险重合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100" dirty="0"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4680" y="782321"/>
            <a:ext cx="5339748" cy="276999"/>
          </a:xfrm>
          <a:prstGeom prst="rect">
            <a:avLst/>
          </a:prstGeom>
          <a:solidFill>
            <a:srgbClr val="C00000"/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福利商业保险整合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方案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要点（在职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退休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在职子女，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购买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商业保险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）</a:t>
            </a:r>
            <a:endParaRPr lang="zh-CN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8266"/>
              </p:ext>
            </p:extLst>
          </p:nvPr>
        </p:nvGraphicFramePr>
        <p:xfrm>
          <a:off x="3702677" y="1277024"/>
          <a:ext cx="8270649" cy="4872017"/>
        </p:xfrm>
        <a:graphic>
          <a:graphicData uri="http://schemas.openxmlformats.org/drawingml/2006/table">
            <a:tbl>
              <a:tblPr/>
              <a:tblGrid>
                <a:gridCol w="608136">
                  <a:extLst>
                    <a:ext uri="{9D8B030D-6E8A-4147-A177-3AD203B41FA5}">
                      <a16:colId xmlns:a16="http://schemas.microsoft.com/office/drawing/2014/main" val="4226317760"/>
                    </a:ext>
                  </a:extLst>
                </a:gridCol>
                <a:gridCol w="608136">
                  <a:extLst>
                    <a:ext uri="{9D8B030D-6E8A-4147-A177-3AD203B41FA5}">
                      <a16:colId xmlns:a16="http://schemas.microsoft.com/office/drawing/2014/main" val="875549523"/>
                    </a:ext>
                  </a:extLst>
                </a:gridCol>
                <a:gridCol w="2554171">
                  <a:extLst>
                    <a:ext uri="{9D8B030D-6E8A-4147-A177-3AD203B41FA5}">
                      <a16:colId xmlns:a16="http://schemas.microsoft.com/office/drawing/2014/main" val="1184104997"/>
                    </a:ext>
                  </a:extLst>
                </a:gridCol>
                <a:gridCol w="2554171">
                  <a:extLst>
                    <a:ext uri="{9D8B030D-6E8A-4147-A177-3AD203B41FA5}">
                      <a16:colId xmlns:a16="http://schemas.microsoft.com/office/drawing/2014/main" val="961317150"/>
                    </a:ext>
                  </a:extLst>
                </a:gridCol>
                <a:gridCol w="1946035">
                  <a:extLst>
                    <a:ext uri="{9D8B030D-6E8A-4147-A177-3AD203B41FA5}">
                      <a16:colId xmlns:a16="http://schemas.microsoft.com/office/drawing/2014/main" val="2120559267"/>
                    </a:ext>
                  </a:extLst>
                </a:gridCol>
              </a:tblGrid>
              <a:tr h="61949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保障类别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</a:t>
                      </a:r>
                      <a:endParaRPr lang="en-US" altLang="zh-CN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原保障内容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调整后保障内容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说明（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  <a:cs typeface="+mn-cs"/>
                        </a:rPr>
                        <a:t>去重、</a:t>
                      </a:r>
                      <a:r>
                        <a:rPr lang="en-US" altLang="zh-CN" sz="105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5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提高</a:t>
                      </a:r>
                      <a:r>
                        <a:rPr lang="zh-CN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、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</a:t>
                      </a:r>
                      <a:r>
                        <a:rPr lang="zh-CN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57400"/>
                  </a:ext>
                </a:extLst>
              </a:tr>
              <a:tr h="1032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在职员工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•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意外伤害险，保额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b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•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交通意外险，保额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10/20/50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b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•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意外医疗，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无免赔额，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付，保额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3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万元</a:t>
                      </a:r>
                      <a:endParaRPr lang="en-US" altLang="zh-CN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ctr"/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•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住院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津贴，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天，最多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•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意外伤害险，保额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b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•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交通意外险，保额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10/20/50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待遇去</a:t>
                      </a:r>
                      <a:r>
                        <a:rPr lang="zh-CN" altLang="en-US" sz="105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重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，取消与医疗</a:t>
                      </a:r>
                      <a:r>
                        <a:rPr lang="zh-CN" altLang="en-US" sz="105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险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重合的意外</a:t>
                      </a:r>
                      <a:r>
                        <a:rPr lang="zh-CN" altLang="en-US" sz="105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医疗和住院津贴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130781"/>
                  </a:ext>
                </a:extLst>
              </a:tr>
              <a:tr h="430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退休员工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意外死亡，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意外死亡，</a:t>
                      </a:r>
                      <a:r>
                        <a:rPr lang="zh-CN" alt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</a:t>
                      </a:r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转移、维持</a:t>
                      </a:r>
                      <a:endParaRPr lang="zh-CN" alt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62178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重疾险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在职员工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/10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万元，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手术津贴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万元，住院津贴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100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元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/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天，最多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180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保额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20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万元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/10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万元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通过与财产险协同采购，争取保险公司赠送重疾险</a:t>
                      </a:r>
                      <a:endParaRPr lang="en-US" altLang="zh-CN" sz="105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  <a:cs typeface="+mn-cs"/>
                        </a:rPr>
                        <a:t>待遇去重，取消与医疗险重合的手术和住院津贴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214888"/>
                  </a:ext>
                </a:extLst>
              </a:tr>
              <a:tr h="4304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身故险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在职员工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疾病死亡，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疾病死亡，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转移、待遇提高，适当提高保障水平</a:t>
                      </a:r>
                      <a:endParaRPr lang="zh-CN" altLang="en-US" sz="1050" b="1" i="0" u="none" strike="noStrike" kern="12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30736"/>
                  </a:ext>
                </a:extLst>
              </a:tr>
              <a:tr h="7747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在职员工</a:t>
                      </a:r>
                      <a:endParaRPr lang="en-US" altLang="zh-CN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子女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•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医疗险，门诊保额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住院保额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万元，无免赔额，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80%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</a:t>
                      </a:r>
                      <a:b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•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重疾险，保额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•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医疗险，门诊保额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住院保额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万元，无免赔额，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80%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</a:t>
                      </a:r>
                      <a:b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•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重疾险，保额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689085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保险服务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+mn-ea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在职</a:t>
                      </a:r>
                      <a:r>
                        <a:rPr lang="en-US" altLang="zh-CN" sz="105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+</a:t>
                      </a:r>
                      <a:r>
                        <a:rPr lang="zh-CN" altLang="en-US" sz="105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退休员工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indent="-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05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大病</a:t>
                      </a:r>
                      <a:r>
                        <a:rPr lang="en-US" altLang="zh-CN" sz="105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/</a:t>
                      </a:r>
                      <a:r>
                        <a:rPr lang="zh-CN" altLang="en-US" sz="105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重病的绿通服务，包括专家咨询、就医安排等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70162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5725" marR="0" indent="-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05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在重点医院建立看门人制度、红黄牌制度</a:t>
                      </a:r>
                      <a:endParaRPr lang="en-US" altLang="zh-CN" sz="1050" b="0" i="0" u="none" strike="noStrike" dirty="0" smtClean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+mn-ea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新增</a:t>
                      </a:r>
                      <a:endParaRPr kumimoji="0" lang="zh-CN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50108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5725" marR="0" indent="-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05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补充医保赔付稽查，重点针对员工个人自费部分的“跑冒滴漏”进行事后审核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新增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184899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697422" y="6194450"/>
            <a:ext cx="418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备注：其中退休人员项目费用从补充医疗保险基金支出</a:t>
            </a:r>
            <a:endParaRPr lang="zh-CN" altLang="en-US" sz="1000" dirty="0"/>
          </a:p>
        </p:txBody>
      </p:sp>
      <p:sp>
        <p:nvSpPr>
          <p:cNvPr id="17" name="任意多边形 16"/>
          <p:cNvSpPr/>
          <p:nvPr/>
        </p:nvSpPr>
        <p:spPr>
          <a:xfrm>
            <a:off x="3239669" y="117836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0 w 3123406"/>
              <a:gd name="connsiteY5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4364864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475269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6613263" y="120218"/>
            <a:ext cx="1422492" cy="43418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706" tIns="130683" rIns="690023" bIns="130683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5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09506" y="214968"/>
            <a:ext cx="875560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设计原则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49362" y="214968"/>
            <a:ext cx="87556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方案内容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09420" y="214968"/>
            <a:ext cx="87556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方案测算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19825" y="214968"/>
            <a:ext cx="101662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b="1" dirty="0" smtClean="0">
                <a:solidFill>
                  <a:schemeClr val="bg1"/>
                </a:solidFill>
                <a:latin typeface="+mn-ea"/>
              </a:rPr>
              <a:t>4.</a:t>
            </a:r>
            <a:r>
              <a:rPr lang="zh-CN" altLang="en-US" sz="1100" b="1" dirty="0" smtClean="0">
                <a:solidFill>
                  <a:schemeClr val="bg1"/>
                </a:solidFill>
                <a:latin typeface="+mn-ea"/>
              </a:rPr>
              <a:t>风险及对策</a:t>
            </a:r>
            <a:endParaRPr lang="zh-CN" altLang="en-US" sz="11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71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3528322"/>
            <a:ext cx="12192000" cy="2340000"/>
          </a:xfrm>
          <a:prstGeom prst="rect">
            <a:avLst/>
          </a:prstGeom>
          <a:solidFill>
            <a:srgbClr val="F4B919">
              <a:lumMod val="20000"/>
              <a:lumOff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1191421"/>
            <a:ext cx="12192000" cy="23040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01343"/>
              </p:ext>
            </p:extLst>
          </p:nvPr>
        </p:nvGraphicFramePr>
        <p:xfrm>
          <a:off x="1031445" y="1229051"/>
          <a:ext cx="4104000" cy="2172000"/>
        </p:xfrm>
        <a:graphic>
          <a:graphicData uri="http://schemas.openxmlformats.org/drawingml/2006/table">
            <a:tbl>
              <a:tblPr/>
              <a:tblGrid>
                <a:gridCol w="684000">
                  <a:extLst>
                    <a:ext uri="{9D8B030D-6E8A-4147-A177-3AD203B41FA5}">
                      <a16:colId xmlns:a16="http://schemas.microsoft.com/office/drawing/2014/main" val="29385063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74200780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9781276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680910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858359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56954833"/>
                    </a:ext>
                  </a:extLst>
                </a:gridCol>
              </a:tblGrid>
              <a:tr h="19016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病</a:t>
                      </a:r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种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部属三级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三级机构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二级机构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一级机构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213974"/>
                  </a:ext>
                </a:extLst>
              </a:tr>
              <a:tr h="216000">
                <a:tc rowSpan="4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indent="0" algn="just" fontAlgn="ctr">
                        <a:buFontTx/>
                        <a:buNone/>
                      </a:pP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恶性肿瘤放化疗，尿毒症透析，器官移植后抗排异治疗，重性精神病人药物维持治疗，糖尿病胰岛素治疗，肺结核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无起付线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993980"/>
                  </a:ext>
                </a:extLst>
              </a:tr>
              <a:tr h="216000">
                <a:tc gridSpan="2" vMerge="1">
                  <a:txBody>
                    <a:bodyPr/>
                    <a:lstStyle/>
                    <a:p>
                      <a:pPr algn="just" fontAlgn="ctr"/>
                      <a:endParaRPr lang="zh-CN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65%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78%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赔付</a:t>
                      </a:r>
                      <a:endParaRPr kumimoji="0" lang="zh-CN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85%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90%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赔付</a:t>
                      </a:r>
                      <a:endParaRPr kumimoji="0" lang="zh-CN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533091"/>
                  </a:ext>
                </a:extLst>
              </a:tr>
              <a:tr h="216000">
                <a:tc gridSpan="2" vMerge="1">
                  <a:txBody>
                    <a:bodyPr/>
                    <a:lstStyle/>
                    <a:p>
                      <a:pPr algn="just" fontAlgn="ctr"/>
                      <a:endParaRPr lang="zh-CN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退休职工赔付比例，提高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个百分点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597821"/>
                  </a:ext>
                </a:extLst>
              </a:tr>
              <a:tr h="216000">
                <a:tc gridSpan="2" vMerge="1">
                  <a:txBody>
                    <a:bodyPr/>
                    <a:lstStyle/>
                    <a:p>
                      <a:pPr algn="just" fontAlgn="ctr"/>
                      <a:endParaRPr lang="zh-CN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保额</a:t>
                      </a: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07658"/>
                  </a:ext>
                </a:extLst>
              </a:tr>
              <a:tr h="216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just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其他疾病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起付线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2400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endParaRPr lang="zh-CN" alt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7979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sz="1000" dirty="0" smtClean="0"/>
                        <a:t>赔付比例</a:t>
                      </a:r>
                      <a:endParaRPr lang="zh-CN" altLang="en-US" sz="10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乙类药个人支付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10%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后的个人自付部分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8559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just" fontAlgn="ctr"/>
                      <a:endParaRPr lang="zh-CN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50%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60%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70%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80%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115379"/>
                  </a:ext>
                </a:extLst>
              </a:tr>
              <a:tr h="319322">
                <a:tc vMerge="1">
                  <a:txBody>
                    <a:bodyPr/>
                    <a:lstStyle/>
                    <a:p>
                      <a:pPr algn="just" fontAlgn="ctr"/>
                      <a:endParaRPr lang="zh-CN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/>
                        <a:t>费用限额</a:t>
                      </a:r>
                      <a:endParaRPr lang="zh-CN" altLang="en-US" sz="10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≤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岁，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6000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元；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岁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≤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岁，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8000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元；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岁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kumimoji="0" lang="zh-CN" altLang="en-US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688341"/>
                  </a:ext>
                </a:extLst>
              </a:tr>
            </a:tbl>
          </a:graphicData>
        </a:graphic>
      </p:graphicFrame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45750"/>
              </p:ext>
            </p:extLst>
          </p:nvPr>
        </p:nvGraphicFramePr>
        <p:xfrm>
          <a:off x="1031445" y="3580064"/>
          <a:ext cx="4140000" cy="2228110"/>
        </p:xfrm>
        <a:graphic>
          <a:graphicData uri="http://schemas.openxmlformats.org/drawingml/2006/table">
            <a:tbl>
              <a:tblPr/>
              <a:tblGrid>
                <a:gridCol w="730588">
                  <a:extLst>
                    <a:ext uri="{9D8B030D-6E8A-4147-A177-3AD203B41FA5}">
                      <a16:colId xmlns:a16="http://schemas.microsoft.com/office/drawing/2014/main" val="660502124"/>
                    </a:ext>
                  </a:extLst>
                </a:gridCol>
                <a:gridCol w="892941">
                  <a:extLst>
                    <a:ext uri="{9D8B030D-6E8A-4147-A177-3AD203B41FA5}">
                      <a16:colId xmlns:a16="http://schemas.microsoft.com/office/drawing/2014/main" val="1698405253"/>
                    </a:ext>
                  </a:extLst>
                </a:gridCol>
                <a:gridCol w="892941">
                  <a:extLst>
                    <a:ext uri="{9D8B030D-6E8A-4147-A177-3AD203B41FA5}">
                      <a16:colId xmlns:a16="http://schemas.microsoft.com/office/drawing/2014/main" val="3952202405"/>
                    </a:ext>
                  </a:extLst>
                </a:gridCol>
                <a:gridCol w="811765">
                  <a:extLst>
                    <a:ext uri="{9D8B030D-6E8A-4147-A177-3AD203B41FA5}">
                      <a16:colId xmlns:a16="http://schemas.microsoft.com/office/drawing/2014/main" val="955432349"/>
                    </a:ext>
                  </a:extLst>
                </a:gridCol>
                <a:gridCol w="811765">
                  <a:extLst>
                    <a:ext uri="{9D8B030D-6E8A-4147-A177-3AD203B41FA5}">
                      <a16:colId xmlns:a16="http://schemas.microsoft.com/office/drawing/2014/main" val="2157216531"/>
                    </a:ext>
                  </a:extLst>
                </a:gridCol>
              </a:tblGrid>
              <a:tr h="316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部属三级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三级机构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二级机构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一级机构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588529"/>
                  </a:ext>
                </a:extLst>
              </a:tr>
              <a:tr h="746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起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付线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首次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2000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元，二次及以上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1000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首次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1000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元，二</a:t>
                      </a:r>
                      <a:r>
                        <a:rPr kumimoji="0" lang="zh-CN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次及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以上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500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endParaRPr kumimoji="0" lang="zh-CN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首次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400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元，二</a:t>
                      </a:r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次及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以上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首次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200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元，二次及以上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258205"/>
                  </a:ext>
                </a:extLst>
              </a:tr>
              <a:tr h="31660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付标准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乙类药个人支付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10%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后的个人自付部分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7811"/>
                  </a:ext>
                </a:extLst>
              </a:tr>
              <a:tr h="531631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在职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退休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67%</a:t>
                      </a:r>
                      <a:endParaRPr kumimoji="0" lang="zh-CN" altLang="en-US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在职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78%</a:t>
                      </a:r>
                    </a:p>
                    <a:p>
                      <a:pPr algn="ctr" fontAlgn="ctr"/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退休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80%</a:t>
                      </a:r>
                      <a:endParaRPr kumimoji="0" lang="zh-CN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在职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85%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退休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87%</a:t>
                      </a:r>
                      <a:endParaRPr kumimoji="0" lang="zh-CN" altLang="en-US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在职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90%</a:t>
                      </a:r>
                    </a:p>
                    <a:p>
                      <a:pPr algn="ctr" fontAlgn="ctr"/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退休</a:t>
                      </a:r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92%</a:t>
                      </a:r>
                      <a:endParaRPr kumimoji="0" lang="zh-CN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293740"/>
                  </a:ext>
                </a:extLst>
              </a:tr>
              <a:tr h="316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付限额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153594"/>
                  </a:ext>
                </a:extLst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49903"/>
              </p:ext>
            </p:extLst>
          </p:nvPr>
        </p:nvGraphicFramePr>
        <p:xfrm>
          <a:off x="5319173" y="1229051"/>
          <a:ext cx="1584000" cy="2172000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66050212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952202405"/>
                    </a:ext>
                  </a:extLst>
                </a:gridCol>
              </a:tblGrid>
              <a:tr h="7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付</a:t>
                      </a:r>
                      <a:endParaRPr lang="en-US" altLang="zh-CN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范围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基本医保赔付后超</a:t>
                      </a: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lang="zh-CN" altLang="en-US" sz="10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万以上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的个人自付部分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079508"/>
                  </a:ext>
                </a:extLst>
              </a:tr>
              <a:tr h="7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付</a:t>
                      </a:r>
                      <a:endParaRPr lang="en-US" altLang="zh-CN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标准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90</a:t>
                      </a:r>
                      <a:r>
                        <a:rPr lang="en-US" altLang="zh-C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293740"/>
                  </a:ext>
                </a:extLst>
              </a:tr>
              <a:tr h="7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付</a:t>
                      </a:r>
                      <a:endParaRPr lang="en-US" altLang="zh-CN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限额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zh-CN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153594"/>
                  </a:ext>
                </a:extLst>
              </a:tr>
            </a:tbl>
          </a:graphicData>
        </a:graphic>
      </p:graphicFrame>
      <p:graphicFrame>
        <p:nvGraphicFramePr>
          <p:cNvPr id="37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018877"/>
              </p:ext>
            </p:extLst>
          </p:nvPr>
        </p:nvGraphicFramePr>
        <p:xfrm>
          <a:off x="5319173" y="3580062"/>
          <a:ext cx="1584000" cy="2228112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66050212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952202405"/>
                    </a:ext>
                  </a:extLst>
                </a:gridCol>
              </a:tblGrid>
              <a:tr h="742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付</a:t>
                      </a:r>
                      <a:endParaRPr lang="en-US" altLang="zh-CN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范围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微软雅黑"/>
                          <a:cs typeface="+mn-cs"/>
                        </a:rPr>
                        <a:t>基本医保赔付后超</a:t>
                      </a: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latin typeface="+mn-ea"/>
                          <a:ea typeface="微软雅黑"/>
                          <a:cs typeface="+mn-cs"/>
                        </a:rPr>
                        <a:t>24</a:t>
                      </a:r>
                      <a:r>
                        <a:rPr lang="zh-CN" altLang="en-US" sz="1000" b="0" kern="1200" dirty="0" smtClean="0">
                          <a:solidFill>
                            <a:schemeClr val="tx1"/>
                          </a:solidFill>
                          <a:latin typeface="+mn-ea"/>
                          <a:ea typeface="微软雅黑"/>
                          <a:cs typeface="+mn-cs"/>
                        </a:rPr>
                        <a:t>万以上</a:t>
                      </a:r>
                      <a:r>
                        <a:rPr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微软雅黑"/>
                          <a:cs typeface="+mn-cs"/>
                        </a:rPr>
                        <a:t>的个人自付部分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微软雅黑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079508"/>
                  </a:ext>
                </a:extLst>
              </a:tr>
              <a:tr h="742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付</a:t>
                      </a:r>
                      <a:endParaRPr lang="en-US" altLang="zh-CN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标准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90</a:t>
                      </a:r>
                      <a:r>
                        <a:rPr lang="en-US" altLang="zh-C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293740"/>
                  </a:ext>
                </a:extLst>
              </a:tr>
              <a:tr h="742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付</a:t>
                      </a:r>
                      <a:endParaRPr lang="en-US" altLang="zh-CN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限额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C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zh-CN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  <a:endParaRPr kumimoji="0" lang="zh-CN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153594"/>
                  </a:ext>
                </a:extLst>
              </a:tr>
            </a:tbl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67735" y="2104894"/>
            <a:ext cx="93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/>
              </a:rPr>
              <a:t>门诊</a:t>
            </a:r>
            <a:endParaRPr lang="en-US" altLang="zh-CN" sz="1400" b="1" dirty="0" smtClean="0">
              <a:solidFill>
                <a:srgbClr val="000000"/>
              </a:solidFill>
              <a:latin typeface="微软雅黑"/>
            </a:endParaRPr>
          </a:p>
          <a:p>
            <a:pPr algn="ctr">
              <a:defRPr/>
            </a:pPr>
            <a:r>
              <a:rPr lang="zh-CN" altLang="en-US" sz="1100" b="1" dirty="0" smtClean="0">
                <a:solidFill>
                  <a:srgbClr val="000000"/>
                </a:solidFill>
                <a:latin typeface="微软雅黑"/>
              </a:rPr>
              <a:t>在职</a:t>
            </a:r>
            <a:r>
              <a:rPr lang="en-US" altLang="zh-CN" sz="1100" b="1" dirty="0" smtClean="0">
                <a:solidFill>
                  <a:srgbClr val="000000"/>
                </a:solidFill>
                <a:latin typeface="微软雅黑"/>
              </a:rPr>
              <a:t>+</a:t>
            </a:r>
            <a:r>
              <a:rPr lang="zh-CN" altLang="en-US" sz="1100" b="1" dirty="0" smtClean="0">
                <a:solidFill>
                  <a:srgbClr val="000000"/>
                </a:solidFill>
                <a:latin typeface="微软雅黑"/>
              </a:rPr>
              <a:t>退休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7735" y="4459795"/>
            <a:ext cx="93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/>
              </a:rPr>
              <a:t>住院</a:t>
            </a:r>
            <a:endParaRPr lang="en-US" altLang="zh-CN" sz="1400" b="1" dirty="0" smtClean="0">
              <a:solidFill>
                <a:srgbClr val="000000"/>
              </a:solidFill>
              <a:latin typeface="微软雅黑"/>
            </a:endParaRPr>
          </a:p>
          <a:p>
            <a:pPr algn="ctr">
              <a:defRPr/>
            </a:pPr>
            <a:r>
              <a:rPr lang="zh-CN" altLang="en-US" sz="1100" b="1" dirty="0">
                <a:solidFill>
                  <a:srgbClr val="000000"/>
                </a:solidFill>
                <a:latin typeface="微软雅黑"/>
              </a:rPr>
              <a:t>在职</a:t>
            </a:r>
            <a:r>
              <a:rPr lang="en-US" altLang="zh-CN" sz="1100" b="1" dirty="0">
                <a:solidFill>
                  <a:srgbClr val="000000"/>
                </a:solidFill>
                <a:latin typeface="微软雅黑"/>
              </a:rPr>
              <a:t>+</a:t>
            </a:r>
            <a:r>
              <a:rPr lang="zh-CN" altLang="en-US" sz="1100" b="1" dirty="0" smtClean="0">
                <a:solidFill>
                  <a:srgbClr val="000000"/>
                </a:solidFill>
                <a:latin typeface="微软雅黑"/>
              </a:rPr>
              <a:t>退休</a:t>
            </a:r>
            <a:endParaRPr lang="zh-CN" altLang="en-US" sz="1100" b="1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31445" y="776579"/>
            <a:ext cx="4140000" cy="32400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rPr>
              <a:t>基本医疗保险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319173" y="784690"/>
            <a:ext cx="1582978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rPr>
              <a:t>大额医疗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rPr>
              <a:t>保险</a:t>
            </a:r>
          </a:p>
        </p:txBody>
      </p:sp>
      <p:cxnSp>
        <p:nvCxnSpPr>
          <p:cNvPr id="43" name="直接箭头连接符 42"/>
          <p:cNvCxnSpPr>
            <a:stCxn id="41" idx="3"/>
            <a:endCxn id="42" idx="1"/>
          </p:cNvCxnSpPr>
          <p:nvPr/>
        </p:nvCxnSpPr>
        <p:spPr>
          <a:xfrm>
            <a:off x="5171445" y="938579"/>
            <a:ext cx="147728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53" name="TextBox 11"/>
          <p:cNvSpPr txBox="1">
            <a:spLocks noChangeArrowheads="1"/>
          </p:cNvSpPr>
          <p:nvPr/>
        </p:nvSpPr>
        <p:spPr bwMode="auto">
          <a:xfrm>
            <a:off x="328151" y="120218"/>
            <a:ext cx="57594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defPPr>
              <a:defRPr lang="zh-CN"/>
            </a:defPPr>
            <a:lvl1pPr>
              <a:defRPr sz="2000" b="1"/>
            </a:lvl1pPr>
          </a:lstStyle>
          <a:p>
            <a:pPr>
              <a:defRPr/>
            </a:pP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二、移交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省直管理后待遇变化</a:t>
            </a: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点</a:t>
            </a:r>
            <a:endParaRPr lang="zh-CN" altLang="en-US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104111" y="776579"/>
            <a:ext cx="4723829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公司补充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医疗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保险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福利商业保险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48682"/>
              </p:ext>
            </p:extLst>
          </p:nvPr>
        </p:nvGraphicFramePr>
        <p:xfrm>
          <a:off x="7104110" y="1210181"/>
          <a:ext cx="4752000" cy="2190872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91780677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50404429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64704259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64108287"/>
                    </a:ext>
                  </a:extLst>
                </a:gridCol>
              </a:tblGrid>
              <a:tr h="547718"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肾透析、器官移植、恶性肿瘤等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3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种疾病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其他疾病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35473"/>
                  </a:ext>
                </a:extLst>
              </a:tr>
              <a:tr h="5477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付范围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自付部分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个人自费部分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自付部分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886440"/>
                  </a:ext>
                </a:extLst>
              </a:tr>
              <a:tr h="5477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付标准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以上的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万元以上的，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元以上的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182054"/>
                  </a:ext>
                </a:extLst>
              </a:tr>
              <a:tr h="5477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付限额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保额无上限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保额无上限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582769"/>
                  </a:ext>
                </a:extLst>
              </a:tr>
            </a:tbl>
          </a:graphicData>
        </a:graphic>
      </p:graphicFrame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319732"/>
              </p:ext>
            </p:extLst>
          </p:nvPr>
        </p:nvGraphicFramePr>
        <p:xfrm>
          <a:off x="7104110" y="3580063"/>
          <a:ext cx="4752000" cy="2228112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133019966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12117052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85574696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1337533418"/>
                    </a:ext>
                  </a:extLst>
                </a:gridCol>
              </a:tblGrid>
              <a:tr h="236328"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5225" algn="l"/>
                        </a:tabLst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肾透析、器官移植、恶性肿瘤等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3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+mn-ea"/>
                        </a:rPr>
                        <a:t>种疾病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其他疾病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510497"/>
                  </a:ext>
                </a:extLst>
              </a:tr>
              <a:tr h="23632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个人自付部分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起付线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820727"/>
                  </a:ext>
                </a:extLst>
              </a:tr>
              <a:tr h="406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赔付比例</a:t>
                      </a:r>
                      <a:endParaRPr lang="zh-CN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万元，∞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年满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岁当年起提高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个百分点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万元，∞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年满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岁当年起提高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个百分点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5085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付限额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保额无上限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保额无上限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426972"/>
                  </a:ext>
                </a:extLst>
              </a:tr>
              <a:tr h="236328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个人自费部分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起付线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万元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054532"/>
                  </a:ext>
                </a:extLst>
              </a:tr>
              <a:tr h="236328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赔付比例</a:t>
                      </a:r>
                      <a:endParaRPr lang="zh-CN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赔付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182463"/>
                  </a:ext>
                </a:extLst>
              </a:tr>
              <a:tr h="236328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付限额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保额无上限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保额无上限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743018"/>
                  </a:ext>
                </a:extLst>
              </a:tr>
            </a:tbl>
          </a:graphicData>
        </a:graphic>
      </p:graphicFrame>
      <p:cxnSp>
        <p:nvCxnSpPr>
          <p:cNvPr id="57" name="直接箭头连接符 56"/>
          <p:cNvCxnSpPr>
            <a:stCxn id="42" idx="3"/>
            <a:endCxn id="54" idx="1"/>
          </p:cNvCxnSpPr>
          <p:nvPr/>
        </p:nvCxnSpPr>
        <p:spPr>
          <a:xfrm flipV="1">
            <a:off x="6902151" y="930468"/>
            <a:ext cx="201960" cy="811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graphicFrame>
        <p:nvGraphicFramePr>
          <p:cNvPr id="58" name="表格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157466"/>
              </p:ext>
            </p:extLst>
          </p:nvPr>
        </p:nvGraphicFramePr>
        <p:xfrm>
          <a:off x="6389728" y="5937657"/>
          <a:ext cx="5480087" cy="673200"/>
        </p:xfrm>
        <a:graphic>
          <a:graphicData uri="http://schemas.openxmlformats.org/drawingml/2006/table">
            <a:tbl>
              <a:tblPr/>
              <a:tblGrid>
                <a:gridCol w="656087">
                  <a:extLst>
                    <a:ext uri="{9D8B030D-6E8A-4147-A177-3AD203B41FA5}">
                      <a16:colId xmlns:a16="http://schemas.microsoft.com/office/drawing/2014/main" val="3365159929"/>
                    </a:ext>
                  </a:extLst>
                </a:gridCol>
                <a:gridCol w="4824000">
                  <a:extLst>
                    <a:ext uri="{9D8B030D-6E8A-4147-A177-3AD203B41FA5}">
                      <a16:colId xmlns:a16="http://schemas.microsoft.com/office/drawing/2014/main" val="1127444320"/>
                    </a:ext>
                  </a:extLst>
                </a:gridCol>
              </a:tblGrid>
              <a:tr h="193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在职员工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意外伤害险，保额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万；意外交通险，保额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10/20/50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万；疾病身故险，保额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993769"/>
                  </a:ext>
                </a:extLst>
              </a:tr>
              <a:tr h="1991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员工子女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医疗险，门诊保额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住院保额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万，无免赔额，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80%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赔付；重疾险，保额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576543"/>
                  </a:ext>
                </a:extLst>
              </a:tr>
              <a:tr h="1991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退休员工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-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意外亡故，保额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855963"/>
                  </a:ext>
                </a:extLst>
              </a:tr>
            </a:tbl>
          </a:graphicData>
        </a:graphic>
      </p:graphicFrame>
      <p:sp>
        <p:nvSpPr>
          <p:cNvPr id="59" name="文本框 58"/>
          <p:cNvSpPr txBox="1"/>
          <p:nvPr/>
        </p:nvSpPr>
        <p:spPr>
          <a:xfrm>
            <a:off x="5363647" y="6120369"/>
            <a:ext cx="8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人身险</a:t>
            </a:r>
          </a:p>
        </p:txBody>
      </p:sp>
      <p:sp>
        <p:nvSpPr>
          <p:cNvPr id="2" name="矩形 1"/>
          <p:cNvSpPr/>
          <p:nvPr/>
        </p:nvSpPr>
        <p:spPr>
          <a:xfrm>
            <a:off x="293728" y="58599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+mn-ea"/>
              </a:rPr>
              <a:t>定点医疗机构数量扩充</a:t>
            </a:r>
            <a:r>
              <a:rPr lang="zh-CN" altLang="en-US" sz="1200" dirty="0" smtClean="0">
                <a:latin typeface="+mn-ea"/>
              </a:rPr>
              <a:t>：</a:t>
            </a:r>
            <a:r>
              <a:rPr lang="zh-CN" altLang="en-US" sz="1200" dirty="0">
                <a:solidFill>
                  <a:srgbClr val="000000"/>
                </a:solidFill>
                <a:latin typeface="+mj-ea"/>
              </a:rPr>
              <a:t>武汉</a:t>
            </a:r>
            <a:r>
              <a:rPr lang="en-US" altLang="zh-CN" sz="1200" dirty="0">
                <a:solidFill>
                  <a:srgbClr val="000000"/>
                </a:solidFill>
                <a:latin typeface="+mj-ea"/>
              </a:rPr>
              <a:t>12→79</a:t>
            </a:r>
            <a:r>
              <a:rPr lang="zh-CN" altLang="en-US" sz="1200" dirty="0">
                <a:solidFill>
                  <a:srgbClr val="000000"/>
                </a:solidFill>
                <a:latin typeface="+mj-ea"/>
              </a:rPr>
              <a:t>家、十堰</a:t>
            </a:r>
            <a:r>
              <a:rPr lang="en-US" altLang="zh-CN" sz="1200" dirty="0">
                <a:solidFill>
                  <a:srgbClr val="000000"/>
                </a:solidFill>
                <a:latin typeface="+mj-ea"/>
              </a:rPr>
              <a:t>91→115</a:t>
            </a:r>
            <a:r>
              <a:rPr lang="zh-CN" altLang="en-US" sz="1200" dirty="0">
                <a:solidFill>
                  <a:srgbClr val="000000"/>
                </a:solidFill>
                <a:latin typeface="+mj-ea"/>
              </a:rPr>
              <a:t>家、襄阳</a:t>
            </a:r>
            <a:r>
              <a:rPr lang="en-US" altLang="zh-CN" sz="1200" dirty="0">
                <a:solidFill>
                  <a:srgbClr val="000000"/>
                </a:solidFill>
                <a:latin typeface="+mj-ea"/>
              </a:rPr>
              <a:t>9→22</a:t>
            </a:r>
            <a:r>
              <a:rPr lang="zh-CN" altLang="en-US" sz="1200" dirty="0" smtClean="0">
                <a:solidFill>
                  <a:srgbClr val="000000"/>
                </a:solidFill>
                <a:latin typeface="+mj-ea"/>
              </a:rPr>
              <a:t>家</a:t>
            </a:r>
            <a:endParaRPr lang="en-US" altLang="zh-CN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+mn-ea"/>
              </a:rPr>
              <a:t>医</a:t>
            </a:r>
            <a:r>
              <a:rPr lang="zh-CN" altLang="en-US" sz="1200" b="1" dirty="0">
                <a:latin typeface="+mn-ea"/>
              </a:rPr>
              <a:t>保核算</a:t>
            </a:r>
            <a:r>
              <a:rPr lang="zh-CN" altLang="en-US" sz="1200" b="1" dirty="0" smtClean="0">
                <a:latin typeface="+mn-ea"/>
              </a:rPr>
              <a:t>周期调整</a:t>
            </a:r>
            <a:r>
              <a:rPr lang="zh-CN" altLang="en-US" sz="1200" dirty="0" smtClean="0">
                <a:latin typeface="+mn-ea"/>
              </a:rPr>
              <a:t>：跨年（上年</a:t>
            </a:r>
            <a:r>
              <a:rPr lang="en-US" altLang="zh-CN" sz="1200" dirty="0" smtClean="0">
                <a:latin typeface="+mn-ea"/>
              </a:rPr>
              <a:t>7</a:t>
            </a:r>
            <a:r>
              <a:rPr lang="zh-CN" altLang="en-US" sz="1200" dirty="0" smtClean="0">
                <a:latin typeface="+mn-ea"/>
              </a:rPr>
              <a:t>月至次年</a:t>
            </a:r>
            <a:r>
              <a:rPr lang="en-US" altLang="zh-CN" sz="1200" dirty="0" smtClean="0">
                <a:latin typeface="+mn-ea"/>
              </a:rPr>
              <a:t>6</a:t>
            </a:r>
            <a:r>
              <a:rPr lang="zh-CN" altLang="en-US" sz="1200" dirty="0" smtClean="0">
                <a:latin typeface="+mn-ea"/>
              </a:rPr>
              <a:t>月）调整</a:t>
            </a:r>
            <a:r>
              <a:rPr lang="zh-CN" altLang="en-US" sz="1200" dirty="0">
                <a:latin typeface="+mn-ea"/>
              </a:rPr>
              <a:t>为自然</a:t>
            </a:r>
            <a:r>
              <a:rPr lang="zh-CN" altLang="en-US" sz="1200" dirty="0" smtClean="0">
                <a:latin typeface="+mn-ea"/>
              </a:rPr>
              <a:t>年度</a:t>
            </a:r>
            <a:endParaRPr lang="zh-CN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55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14539</TotalTime>
  <Words>5814</Words>
  <Application>Microsoft Office PowerPoint</Application>
  <PresentationFormat>宽屏</PresentationFormat>
  <Paragraphs>958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链接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맑은 고딕</vt:lpstr>
      <vt:lpstr>等线</vt:lpstr>
      <vt:lpstr>宋体</vt:lpstr>
      <vt:lpstr>微软雅黑</vt:lpstr>
      <vt:lpstr>Arial</vt:lpstr>
      <vt:lpstr>Calibri</vt:lpstr>
      <vt:lpstr>Franklin Gothic Medium</vt:lpstr>
      <vt:lpstr>Wingdings</vt:lpstr>
      <vt:lpstr>Office 主题</vt:lpstr>
      <vt:lpstr>file:///D:\李彦\2014-%20东风人工成本工作\福利商保项目\2021\2022年项目方案\门诊+住院1116.xlsx!梳理1次!%5b门诊+住院1116.xlsx%5d梳理1次%20图表%202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李凌风(东风汽车集团股份有限公司人力资源部绩效薪酬分部)</dc:creator>
  <cp:lastModifiedBy>Windows User</cp:lastModifiedBy>
  <cp:revision>918</cp:revision>
  <cp:lastPrinted>2021-11-22T03:14:15Z</cp:lastPrinted>
  <dcterms:created xsi:type="dcterms:W3CDTF">2021-03-31T07:58:30Z</dcterms:created>
  <dcterms:modified xsi:type="dcterms:W3CDTF">2021-12-03T08:18:26Z</dcterms:modified>
</cp:coreProperties>
</file>